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1B4B"/>
    <a:srgbClr val="E6D8E8"/>
    <a:srgbClr val="F1FFD5"/>
    <a:srgbClr val="006634"/>
    <a:srgbClr val="EFF8E7"/>
    <a:srgbClr val="E4FF97"/>
    <a:srgbClr val="F6F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3AEB3-3633-71D2-36DE-209325A5B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EC250C14-B55D-2DF4-DE15-C171D2362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7F6FA8C-7607-9D82-D87A-21F0C0679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32AD7A6-E3DB-1A54-8049-B146C3E43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781DB36-A76D-685D-BE0A-DE3C631B9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66420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5BAA1A-B3F3-95C4-C45E-8DD3B2CB6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BBB6E4F-112A-9CB0-287A-5644B6D90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57294E7-54CE-9378-DD69-D657B9768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5E87583-3223-F666-0EE3-24BC6EF96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B59D93C-AF77-539C-08D6-73A999FD5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11398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42B50-EB0B-AD8D-BF0C-A373CC7B8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E5A1447-5E9D-38EF-92B3-0783992DC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0953662-367C-A7FC-7175-2151141C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428D8E9-AA2B-A21F-042C-EEB134718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42EA9AE-AED1-AB39-80C5-5E9EA6866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3323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973D2-943A-7CB9-6CDA-A43E40467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6E60EBC-2841-8B14-5831-452EDEEE39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47B2F5B-0239-7387-14A4-9A3B78203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79CEC75-569D-4221-A360-DEB6C6E79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DD4C0D8-D9C9-EF45-CED0-1D6DD7ACE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C3EAD26-3ACD-5A89-CE03-A8EE6629E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1257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383240-2478-1B00-FB08-4A21C60F3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15E25FC-EB4C-8615-9BB9-D197723B3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64E1869-588C-483E-A4BF-DADDCBDF7A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885BD70-46CA-8675-7F7B-215781CB96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95EB9A81-75A5-2EC5-96F3-E506C62F85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FA37B3BF-104A-6888-C1F8-C722DCA4C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797E69E9-4D51-EBFA-21D4-C95A8D50E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1FDE174D-38C1-C71C-984D-0B317741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499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E1B21-925D-71FA-B007-D8FBE2E56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406536C2-DFBE-6916-5273-6977E0C5B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05A30A3-2CA2-85C5-FB93-2D19D6D68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9995FF61-AA41-2127-F75D-03223C14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912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1F9EF9A2-F13E-08A6-E0C6-6450430C5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30E6DF30-9FE7-EBD1-1642-DF833008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BC81EC75-9353-DDD2-F1B9-AF86C8BB0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4510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EE5A8-83CD-86B4-17C6-19E5A7099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9857310-131C-190B-451C-93A58E2CF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80E7D99-34BD-032E-390D-C755B3DFD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D5048D1-7A49-05EF-BE1B-DB1D54797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80EA702-EDF9-AD0F-9018-2B93610DB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C1401AC-CC8E-DBA1-6EEC-8965731E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832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E543D-CBDA-564E-6018-2667F48B9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C65872B1-6A50-147C-9218-182309D74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F40AB8C-7F57-B44A-CE03-DB27A7442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DB8531F-BFD0-0D36-9147-4A5F1556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BCB2C77-DBDA-A2B5-93E3-163475F4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96CF3D6-1DE8-1C7F-45B7-6D0D0F100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42167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8143B-5C97-B7A7-C701-FFB428CC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1CB9AF1-C0D5-24B0-8699-43E3ECEEB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A61B46B-C7BE-1118-6CF8-9C78110A0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407952C-143E-879C-5081-1C2EB01B9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AFC3F4A-41F3-25CF-42DF-3F9998282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9776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122CEE75-5F20-0C55-BB49-B6853A590E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D6F6450-9F30-88A9-38D1-A892AE88E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3DD1753-F57F-73F2-ED7D-D788FF2A7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E955127-0F3E-D8B9-3D7E-B36B6DB56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8E23A68-021C-B2BC-A947-C1DF49CA2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5106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17A0188B-99CA-75AA-4B83-748C1A9E3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A1DF464-81DB-DCB4-A3DC-3A88DD73C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16A1DE3-4F84-5463-DFA8-27B3ECB85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A22A2-D834-4851-87C7-26AE19BB81FF}" type="datetimeFigureOut">
              <a:rPr lang="uk-UA" smtClean="0"/>
              <a:t>11.01.2024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B10F667-2504-6F38-6226-27F983DE9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E4EE09F-478C-3BBD-7402-904A7A8C28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98757-427E-432B-9207-D80012E2397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4682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5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уга 5">
            <a:extLst>
              <a:ext uri="{FF2B5EF4-FFF2-40B4-BE49-F238E27FC236}">
                <a16:creationId xmlns:a16="http://schemas.microsoft.com/office/drawing/2014/main" id="{8D9503B2-9F20-CACF-D44A-94EC725DF61E}"/>
              </a:ext>
            </a:extLst>
          </p:cNvPr>
          <p:cNvSpPr/>
          <p:nvPr/>
        </p:nvSpPr>
        <p:spPr>
          <a:xfrm rot="9624192">
            <a:off x="10344540" y="-1985086"/>
            <a:ext cx="2656114" cy="3133427"/>
          </a:xfrm>
          <a:prstGeom prst="arc">
            <a:avLst/>
          </a:prstGeom>
          <a:ln w="38100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EFFE2812-CFA8-6EE4-E8DB-E7E3B48B6A03}"/>
              </a:ext>
            </a:extLst>
          </p:cNvPr>
          <p:cNvSpPr/>
          <p:nvPr/>
        </p:nvSpPr>
        <p:spPr>
          <a:xfrm>
            <a:off x="10490721" y="294932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0056828-9B8C-E3B4-BB3A-72A8F979B3CE}"/>
              </a:ext>
            </a:extLst>
          </p:cNvPr>
          <p:cNvSpPr/>
          <p:nvPr/>
        </p:nvSpPr>
        <p:spPr>
          <a:xfrm>
            <a:off x="11448663" y="1007168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cxnSp>
        <p:nvCxnSpPr>
          <p:cNvPr id="10" name="Пряма сполучна лінія 9">
            <a:extLst>
              <a:ext uri="{FF2B5EF4-FFF2-40B4-BE49-F238E27FC236}">
                <a16:creationId xmlns:a16="http://schemas.microsoft.com/office/drawing/2014/main" id="{8D90A748-00CD-21A1-62E0-ECE38479C9BB}"/>
              </a:ext>
            </a:extLst>
          </p:cNvPr>
          <p:cNvCxnSpPr/>
          <p:nvPr/>
        </p:nvCxnSpPr>
        <p:spPr>
          <a:xfrm flipH="1" flipV="1">
            <a:off x="4413380" y="1503020"/>
            <a:ext cx="951724" cy="94520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1B0CD7C4-67EC-C346-8D29-5653B693F92B}"/>
              </a:ext>
            </a:extLst>
          </p:cNvPr>
          <p:cNvSpPr/>
          <p:nvPr/>
        </p:nvSpPr>
        <p:spPr>
          <a:xfrm>
            <a:off x="4379170" y="1398052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E30994B-A1B4-DD45-E56A-9D33C0D2BA1E}"/>
              </a:ext>
            </a:extLst>
          </p:cNvPr>
          <p:cNvSpPr/>
          <p:nvPr/>
        </p:nvSpPr>
        <p:spPr>
          <a:xfrm>
            <a:off x="1300596" y="1326337"/>
            <a:ext cx="3095679" cy="3553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Що таке наставництво?</a:t>
            </a:r>
          </a:p>
        </p:txBody>
      </p:sp>
      <p:cxnSp>
        <p:nvCxnSpPr>
          <p:cNvPr id="13" name="Пряма сполучна лінія 12">
            <a:extLst>
              <a:ext uri="{FF2B5EF4-FFF2-40B4-BE49-F238E27FC236}">
                <a16:creationId xmlns:a16="http://schemas.microsoft.com/office/drawing/2014/main" id="{A40A0070-39E7-14DB-31AB-675F7BC25E8E}"/>
              </a:ext>
            </a:extLst>
          </p:cNvPr>
          <p:cNvCxnSpPr>
            <a:cxnSpLocks/>
            <a:endCxn id="14" idx="6"/>
          </p:cNvCxnSpPr>
          <p:nvPr/>
        </p:nvCxnSpPr>
        <p:spPr>
          <a:xfrm flipH="1">
            <a:off x="2488165" y="1793955"/>
            <a:ext cx="2876939" cy="352047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>
            <a:extLst>
              <a:ext uri="{FF2B5EF4-FFF2-40B4-BE49-F238E27FC236}">
                <a16:creationId xmlns:a16="http://schemas.microsoft.com/office/drawing/2014/main" id="{98461A5F-B7D7-9FBD-AF51-8AA117922727}"/>
              </a:ext>
            </a:extLst>
          </p:cNvPr>
          <p:cNvSpPr/>
          <p:nvPr/>
        </p:nvSpPr>
        <p:spPr>
          <a:xfrm>
            <a:off x="2264231" y="2041034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6069FB96-EA1D-1EA3-5E5D-AA5D6F586C76}"/>
              </a:ext>
            </a:extLst>
          </p:cNvPr>
          <p:cNvSpPr/>
          <p:nvPr/>
        </p:nvSpPr>
        <p:spPr>
          <a:xfrm>
            <a:off x="566060" y="1949791"/>
            <a:ext cx="2096275" cy="73154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Переваги наставництва</a:t>
            </a:r>
          </a:p>
        </p:txBody>
      </p:sp>
      <p:cxnSp>
        <p:nvCxnSpPr>
          <p:cNvPr id="18" name="Пряма сполучна лінія 17">
            <a:extLst>
              <a:ext uri="{FF2B5EF4-FFF2-40B4-BE49-F238E27FC236}">
                <a16:creationId xmlns:a16="http://schemas.microsoft.com/office/drawing/2014/main" id="{B7196279-FCD2-2DC1-C472-330BDD46F414}"/>
              </a:ext>
            </a:extLst>
          </p:cNvPr>
          <p:cNvCxnSpPr>
            <a:cxnSpLocks/>
          </p:cNvCxnSpPr>
          <p:nvPr/>
        </p:nvCxnSpPr>
        <p:spPr>
          <a:xfrm flipH="1">
            <a:off x="2405746" y="1866122"/>
            <a:ext cx="3248605" cy="1255516"/>
          </a:xfrm>
          <a:prstGeom prst="line">
            <a:avLst/>
          </a:prstGeom>
          <a:ln w="28575">
            <a:solidFill>
              <a:srgbClr val="0066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>
            <a:extLst>
              <a:ext uri="{FF2B5EF4-FFF2-40B4-BE49-F238E27FC236}">
                <a16:creationId xmlns:a16="http://schemas.microsoft.com/office/drawing/2014/main" id="{086F0491-323A-8F3D-648C-7C32A20E0CA6}"/>
              </a:ext>
            </a:extLst>
          </p:cNvPr>
          <p:cNvSpPr/>
          <p:nvPr/>
        </p:nvSpPr>
        <p:spPr>
          <a:xfrm>
            <a:off x="2371536" y="3016670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29FE6B7-1B72-31E0-27A2-F6CC6ED9CDB0}"/>
              </a:ext>
            </a:extLst>
          </p:cNvPr>
          <p:cNvSpPr/>
          <p:nvPr/>
        </p:nvSpPr>
        <p:spPr>
          <a:xfrm>
            <a:off x="598719" y="2949463"/>
            <a:ext cx="2096275" cy="73154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Напрямки наставництва</a:t>
            </a:r>
          </a:p>
        </p:txBody>
      </p:sp>
      <p:cxnSp>
        <p:nvCxnSpPr>
          <p:cNvPr id="22" name="Пряма сполучна лінія 21">
            <a:extLst>
              <a:ext uri="{FF2B5EF4-FFF2-40B4-BE49-F238E27FC236}">
                <a16:creationId xmlns:a16="http://schemas.microsoft.com/office/drawing/2014/main" id="{C2F976A7-9120-65F5-21C9-617E709CF78B}"/>
              </a:ext>
            </a:extLst>
          </p:cNvPr>
          <p:cNvCxnSpPr>
            <a:cxnSpLocks/>
          </p:cNvCxnSpPr>
          <p:nvPr/>
        </p:nvCxnSpPr>
        <p:spPr>
          <a:xfrm flipH="1">
            <a:off x="2595470" y="1878077"/>
            <a:ext cx="3338799" cy="2314115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>
            <a:extLst>
              <a:ext uri="{FF2B5EF4-FFF2-40B4-BE49-F238E27FC236}">
                <a16:creationId xmlns:a16="http://schemas.microsoft.com/office/drawing/2014/main" id="{925BFCA2-762A-A798-B616-1C6C7E4FBF05}"/>
              </a:ext>
            </a:extLst>
          </p:cNvPr>
          <p:cNvSpPr/>
          <p:nvPr/>
        </p:nvSpPr>
        <p:spPr>
          <a:xfrm>
            <a:off x="2453955" y="4087224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19F57647-0306-EF08-B82B-A2DF6513E6AA}"/>
              </a:ext>
            </a:extLst>
          </p:cNvPr>
          <p:cNvSpPr/>
          <p:nvPr/>
        </p:nvSpPr>
        <p:spPr>
          <a:xfrm>
            <a:off x="419877" y="4020017"/>
            <a:ext cx="2096275" cy="73154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Яким має бути наставник?</a:t>
            </a:r>
          </a:p>
        </p:txBody>
      </p:sp>
      <p:pic>
        <p:nvPicPr>
          <p:cNvPr id="1026" name="Picture 2" descr="Наставник: векторные изображения и иллюстрации, которые можно скачать  бесплатно | Freepik">
            <a:extLst>
              <a:ext uri="{FF2B5EF4-FFF2-40B4-BE49-F238E27FC236}">
                <a16:creationId xmlns:a16="http://schemas.microsoft.com/office/drawing/2014/main" id="{56C2D1C5-0E47-D07C-DA9F-047C1FFF2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68" b="89617" l="6390" r="92812">
                        <a14:foregroundMark x1="8946" y1="62460" x2="11182" y2="81789"/>
                        <a14:foregroundMark x1="10383" y1="50639" x2="59744" y2="20927"/>
                        <a14:foregroundMark x1="50319" y1="16134" x2="37061" y2="26837"/>
                        <a14:foregroundMark x1="51917" y1="13738" x2="39297" y2="14856"/>
                        <a14:foregroundMark x1="36422" y1="15335" x2="36901" y2="24441"/>
                        <a14:foregroundMark x1="42173" y1="9105" x2="45208" y2="8466"/>
                        <a14:foregroundMark x1="48562" y1="9105" x2="55591" y2="19329"/>
                        <a14:foregroundMark x1="55591" y1="19329" x2="55911" y2="19329"/>
                        <a14:foregroundMark x1="58466" y1="15815" x2="49201" y2="10863"/>
                        <a14:foregroundMark x1="51757" y1="8466" x2="59425" y2="13259"/>
                        <a14:foregroundMark x1="59425" y1="13259" x2="46486" y2="8786"/>
                        <a14:foregroundMark x1="46486" y1="8786" x2="37380" y2="13099"/>
                        <a14:foregroundMark x1="37380" y1="13099" x2="31949" y2="34185"/>
                        <a14:foregroundMark x1="31949" y1="34185" x2="31629" y2="34665"/>
                        <a14:foregroundMark x1="48722" y1="7827" x2="40096" y2="9904"/>
                        <a14:foregroundMark x1="40096" y1="9904" x2="35463" y2="16773"/>
                        <a14:foregroundMark x1="35463" y1="16773" x2="34345" y2="21246"/>
                        <a14:foregroundMark x1="25240" y1="36422" x2="13738" y2="43291"/>
                        <a14:foregroundMark x1="13738" y1="43291" x2="11661" y2="47284"/>
                        <a14:foregroundMark x1="23802" y1="35783" x2="17572" y2="40415"/>
                        <a14:foregroundMark x1="11342" y1="49521" x2="16294" y2="59904"/>
                        <a14:foregroundMark x1="16294" y1="59904" x2="22364" y2="52875"/>
                        <a14:foregroundMark x1="22364" y1="52875" x2="23642" y2="49521"/>
                        <a14:foregroundMark x1="8786" y1="56869" x2="7668" y2="59105"/>
                        <a14:foregroundMark x1="27157" y1="67891" x2="57987" y2="19010"/>
                        <a14:foregroundMark x1="57987" y1="19010" x2="43770" y2="19649"/>
                        <a14:foregroundMark x1="43770" y1="19649" x2="42332" y2="29233"/>
                        <a14:foregroundMark x1="42332" y1="29233" x2="44089" y2="37859"/>
                        <a14:foregroundMark x1="44089" y1="37859" x2="44569" y2="38978"/>
                        <a14:foregroundMark x1="35623" y1="11821" x2="32428" y2="23003"/>
                        <a14:foregroundMark x1="32428" y1="23003" x2="32428" y2="24281"/>
                        <a14:foregroundMark x1="32428" y1="28435" x2="22364" y2="36262"/>
                        <a14:foregroundMark x1="22843" y1="34026" x2="12141" y2="43930"/>
                        <a14:foregroundMark x1="12141" y1="43930" x2="8466" y2="57029"/>
                        <a14:foregroundMark x1="7348" y1="58466" x2="15495" y2="38978"/>
                        <a14:foregroundMark x1="15495" y1="38978" x2="21246" y2="33387"/>
                        <a14:foregroundMark x1="9904" y1="46006" x2="6390" y2="58626"/>
                        <a14:foregroundMark x1="71406" y1="46965" x2="61342" y2="43131"/>
                        <a14:foregroundMark x1="61342" y1="43131" x2="69968" y2="40895"/>
                        <a14:foregroundMark x1="69968" y1="40895" x2="82588" y2="42652"/>
                        <a14:foregroundMark x1="82588" y1="42652" x2="88818" y2="42013"/>
                        <a14:foregroundMark x1="92812" y1="50000" x2="88019" y2="39617"/>
                        <a14:foregroundMark x1="88019" y1="39617" x2="70288" y2="34824"/>
                        <a14:foregroundMark x1="70288" y1="34824" x2="69649" y2="34505"/>
                        <a14:foregroundMark x1="67093" y1="30511" x2="76518" y2="35942"/>
                        <a14:foregroundMark x1="76518" y1="35942" x2="86422" y2="36901"/>
                        <a14:foregroundMark x1="88818" y1="38498" x2="92652" y2="47923"/>
                        <a14:foregroundMark x1="92652" y1="47923" x2="88339" y2="51917"/>
                        <a14:foregroundMark x1="91374" y1="52556" x2="92652" y2="43930"/>
                        <a14:foregroundMark x1="87700" y1="36581" x2="73802" y2="35144"/>
                        <a14:foregroundMark x1="76837" y1="34345" x2="80831" y2="34824"/>
                        <a14:foregroundMark x1="92812" y1="42812" x2="91853" y2="41853"/>
                        <a14:foregroundMark x1="30831" y1="36741" x2="51438" y2="52716"/>
                        <a14:foregroundMark x1="51438" y1="52716" x2="60064" y2="38658"/>
                        <a14:foregroundMark x1="60064" y1="38658" x2="43291" y2="33546"/>
                        <a14:foregroundMark x1="43291" y1="33546" x2="37700" y2="47923"/>
                        <a14:foregroundMark x1="37700" y1="47923" x2="46805" y2="59585"/>
                        <a14:foregroundMark x1="46805" y1="59585" x2="51917" y2="38818"/>
                        <a14:foregroundMark x1="51917" y1="38818" x2="40096" y2="45208"/>
                        <a14:foregroundMark x1="40096" y1="45208" x2="53355" y2="59105"/>
                        <a14:foregroundMark x1="53355" y1="59105" x2="52236" y2="71725"/>
                        <a14:foregroundMark x1="52236" y1="71725" x2="42971" y2="68371"/>
                        <a14:foregroundMark x1="42971" y1="68371" x2="35144" y2="71885"/>
                        <a14:foregroundMark x1="35144" y1="71885" x2="41853" y2="77316"/>
                        <a14:foregroundMark x1="41853" y1="77316" x2="50319" y2="79073"/>
                        <a14:foregroundMark x1="50319" y1="79073" x2="40895" y2="69649"/>
                        <a14:foregroundMark x1="40895" y1="69649" x2="38818" y2="69489"/>
                        <a14:foregroundMark x1="60224" y1="84026" x2="48562" y2="82907"/>
                        <a14:foregroundMark x1="48562" y1="82907" x2="29073" y2="72364"/>
                        <a14:foregroundMark x1="29073" y1="72364" x2="37700" y2="60543"/>
                        <a14:foregroundMark x1="37700" y1="60543" x2="42652" y2="59904"/>
                        <a14:foregroundMark x1="76038" y1="34505" x2="73962" y2="34505"/>
                        <a14:foregroundMark x1="89617" y1="37220" x2="89617" y2="37220"/>
                        <a14:foregroundMark x1="88019" y1="36581" x2="88019" y2="36581"/>
                        <a14:foregroundMark x1="92492" y1="41693" x2="92492" y2="41693"/>
                        <a14:foregroundMark x1="62780" y1="47125" x2="59265" y2="54952"/>
                        <a14:foregroundMark x1="59265" y1="54952" x2="59105" y2="54952"/>
                        <a14:foregroundMark x1="56390" y1="53834" x2="69010" y2="54792"/>
                        <a14:foregroundMark x1="69010" y1="54792" x2="69329" y2="54633"/>
                        <a14:foregroundMark x1="69010" y1="47125" x2="55431" y2="60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708" y="2323431"/>
            <a:ext cx="4856258" cy="485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 сполучна лінія 26">
            <a:extLst>
              <a:ext uri="{FF2B5EF4-FFF2-40B4-BE49-F238E27FC236}">
                <a16:creationId xmlns:a16="http://schemas.microsoft.com/office/drawing/2014/main" id="{DFC50213-1CB8-28AA-1B55-312272CAF3FE}"/>
              </a:ext>
            </a:extLst>
          </p:cNvPr>
          <p:cNvCxnSpPr>
            <a:cxnSpLocks/>
            <a:endCxn id="28" idx="7"/>
          </p:cNvCxnSpPr>
          <p:nvPr/>
        </p:nvCxnSpPr>
        <p:spPr>
          <a:xfrm flipH="1">
            <a:off x="2338742" y="1866122"/>
            <a:ext cx="3819461" cy="3252991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>
            <a:extLst>
              <a:ext uri="{FF2B5EF4-FFF2-40B4-BE49-F238E27FC236}">
                <a16:creationId xmlns:a16="http://schemas.microsoft.com/office/drawing/2014/main" id="{3CCCC4DB-67A4-0400-67C1-0EFB4348B400}"/>
              </a:ext>
            </a:extLst>
          </p:cNvPr>
          <p:cNvSpPr/>
          <p:nvPr/>
        </p:nvSpPr>
        <p:spPr>
          <a:xfrm>
            <a:off x="2147602" y="5088369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2F9CAEAA-A7FF-F3CD-9A9E-26B543C2015D}"/>
              </a:ext>
            </a:extLst>
          </p:cNvPr>
          <p:cNvSpPr/>
          <p:nvPr/>
        </p:nvSpPr>
        <p:spPr>
          <a:xfrm>
            <a:off x="396300" y="5002321"/>
            <a:ext cx="2096275" cy="73154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Принципи наставництва </a:t>
            </a:r>
          </a:p>
        </p:txBody>
      </p:sp>
      <p:cxnSp>
        <p:nvCxnSpPr>
          <p:cNvPr id="31" name="Пряма сполучна лінія 30">
            <a:extLst>
              <a:ext uri="{FF2B5EF4-FFF2-40B4-BE49-F238E27FC236}">
                <a16:creationId xmlns:a16="http://schemas.microsoft.com/office/drawing/2014/main" id="{48F73210-A94A-D620-2D7D-692B6CB009C3}"/>
              </a:ext>
            </a:extLst>
          </p:cNvPr>
          <p:cNvCxnSpPr>
            <a:cxnSpLocks/>
          </p:cNvCxnSpPr>
          <p:nvPr/>
        </p:nvCxnSpPr>
        <p:spPr>
          <a:xfrm flipH="1">
            <a:off x="4768088" y="1804402"/>
            <a:ext cx="2098203" cy="3212400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Овал 31">
            <a:extLst>
              <a:ext uri="{FF2B5EF4-FFF2-40B4-BE49-F238E27FC236}">
                <a16:creationId xmlns:a16="http://schemas.microsoft.com/office/drawing/2014/main" id="{81BFB29D-B69E-902F-B10A-2215F4481133}"/>
              </a:ext>
            </a:extLst>
          </p:cNvPr>
          <p:cNvSpPr/>
          <p:nvPr/>
        </p:nvSpPr>
        <p:spPr>
          <a:xfrm>
            <a:off x="4632330" y="4981345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26B78232-DBFB-FE78-E76B-C6A4A40F7227}"/>
              </a:ext>
            </a:extLst>
          </p:cNvPr>
          <p:cNvSpPr/>
          <p:nvPr/>
        </p:nvSpPr>
        <p:spPr>
          <a:xfrm>
            <a:off x="3942841" y="5238651"/>
            <a:ext cx="1602912" cy="29560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Портфоліо</a:t>
            </a:r>
          </a:p>
        </p:txBody>
      </p:sp>
      <p:cxnSp>
        <p:nvCxnSpPr>
          <p:cNvPr id="35" name="Пряма сполучна лінія 34">
            <a:extLst>
              <a:ext uri="{FF2B5EF4-FFF2-40B4-BE49-F238E27FC236}">
                <a16:creationId xmlns:a16="http://schemas.microsoft.com/office/drawing/2014/main" id="{761FA890-F121-3478-C52C-BB8D3FF2255A}"/>
              </a:ext>
            </a:extLst>
          </p:cNvPr>
          <p:cNvCxnSpPr>
            <a:cxnSpLocks/>
          </p:cNvCxnSpPr>
          <p:nvPr/>
        </p:nvCxnSpPr>
        <p:spPr>
          <a:xfrm flipH="1">
            <a:off x="6190985" y="1876569"/>
            <a:ext cx="941914" cy="2210655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B33108EF-6544-A78A-8072-3F02D14BCC63}"/>
              </a:ext>
            </a:extLst>
          </p:cNvPr>
          <p:cNvSpPr/>
          <p:nvPr/>
        </p:nvSpPr>
        <p:spPr>
          <a:xfrm>
            <a:off x="6092249" y="4050605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540889B7-1DF5-F138-1DFC-C1291DAD1CC6}"/>
              </a:ext>
            </a:extLst>
          </p:cNvPr>
          <p:cNvSpPr/>
          <p:nvPr/>
        </p:nvSpPr>
        <p:spPr>
          <a:xfrm>
            <a:off x="5198275" y="4295910"/>
            <a:ext cx="2096275" cy="74392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Колегіальне наставництво</a:t>
            </a:r>
          </a:p>
        </p:txBody>
      </p:sp>
      <p:cxnSp>
        <p:nvCxnSpPr>
          <p:cNvPr id="40" name="Пряма сполучна лінія 39">
            <a:extLst>
              <a:ext uri="{FF2B5EF4-FFF2-40B4-BE49-F238E27FC236}">
                <a16:creationId xmlns:a16="http://schemas.microsoft.com/office/drawing/2014/main" id="{112CBABA-CF13-9AC0-79B6-C4E1D9EDBC44}"/>
              </a:ext>
            </a:extLst>
          </p:cNvPr>
          <p:cNvCxnSpPr>
            <a:cxnSpLocks/>
          </p:cNvCxnSpPr>
          <p:nvPr/>
        </p:nvCxnSpPr>
        <p:spPr>
          <a:xfrm>
            <a:off x="7515281" y="1866122"/>
            <a:ext cx="62108" cy="815212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>
            <a:extLst>
              <a:ext uri="{FF2B5EF4-FFF2-40B4-BE49-F238E27FC236}">
                <a16:creationId xmlns:a16="http://schemas.microsoft.com/office/drawing/2014/main" id="{8BC84249-199D-D045-CDB4-97964AB09DCE}"/>
              </a:ext>
            </a:extLst>
          </p:cNvPr>
          <p:cNvSpPr/>
          <p:nvPr/>
        </p:nvSpPr>
        <p:spPr>
          <a:xfrm>
            <a:off x="7451313" y="2493880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06411E96-6F33-0153-7F3E-CDEF257A8D04}"/>
              </a:ext>
            </a:extLst>
          </p:cNvPr>
          <p:cNvSpPr/>
          <p:nvPr/>
        </p:nvSpPr>
        <p:spPr>
          <a:xfrm>
            <a:off x="6684356" y="2669362"/>
            <a:ext cx="2096275" cy="73154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Педагогічна інтернатура</a:t>
            </a:r>
          </a:p>
        </p:txBody>
      </p:sp>
      <p:cxnSp>
        <p:nvCxnSpPr>
          <p:cNvPr id="57" name="Пряма сполучна лінія 56">
            <a:extLst>
              <a:ext uri="{FF2B5EF4-FFF2-40B4-BE49-F238E27FC236}">
                <a16:creationId xmlns:a16="http://schemas.microsoft.com/office/drawing/2014/main" id="{9E91D2B4-1807-6664-1EB0-1B2D17690B3E}"/>
              </a:ext>
            </a:extLst>
          </p:cNvPr>
          <p:cNvCxnSpPr>
            <a:cxnSpLocks/>
            <a:endCxn id="58" idx="7"/>
          </p:cNvCxnSpPr>
          <p:nvPr/>
        </p:nvCxnSpPr>
        <p:spPr>
          <a:xfrm flipH="1">
            <a:off x="3200663" y="1323741"/>
            <a:ext cx="3719540" cy="4364786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Овал 57">
            <a:extLst>
              <a:ext uri="{FF2B5EF4-FFF2-40B4-BE49-F238E27FC236}">
                <a16:creationId xmlns:a16="http://schemas.microsoft.com/office/drawing/2014/main" id="{F148A2C6-33FC-A386-8D05-C2FBCFC4487B}"/>
              </a:ext>
            </a:extLst>
          </p:cNvPr>
          <p:cNvSpPr/>
          <p:nvPr/>
        </p:nvSpPr>
        <p:spPr>
          <a:xfrm>
            <a:off x="3009523" y="5657783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59" name="Прямокутник 58">
            <a:extLst>
              <a:ext uri="{FF2B5EF4-FFF2-40B4-BE49-F238E27FC236}">
                <a16:creationId xmlns:a16="http://schemas.microsoft.com/office/drawing/2014/main" id="{07F40E37-EEC4-8722-F067-08E39CC5D889}"/>
              </a:ext>
            </a:extLst>
          </p:cNvPr>
          <p:cNvSpPr/>
          <p:nvPr/>
        </p:nvSpPr>
        <p:spPr>
          <a:xfrm>
            <a:off x="2037402" y="5984625"/>
            <a:ext cx="2096275" cy="45698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Процес наставництва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A00526-0D1E-6E2D-F2EC-B6B443CC67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9" y="90333"/>
            <a:ext cx="1525901" cy="145324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3BEEC4B-1743-D39A-78D4-34FCCF93FD53}"/>
              </a:ext>
            </a:extLst>
          </p:cNvPr>
          <p:cNvSpPr/>
          <p:nvPr/>
        </p:nvSpPr>
        <p:spPr>
          <a:xfrm>
            <a:off x="5365104" y="795568"/>
            <a:ext cx="5673015" cy="1070554"/>
          </a:xfrm>
          <a:prstGeom prst="rect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451B4B"/>
                </a:solidFill>
              </a:rPr>
              <a:t>НАСТАВНИЦТВО ЯК КЛЮЧ ДО НАВЧАННЯ ВПРОДОВЖ ЖИТТЯ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BEAF5FA8-EDEF-9589-E685-B78ED5E30244}"/>
              </a:ext>
            </a:extLst>
          </p:cNvPr>
          <p:cNvSpPr/>
          <p:nvPr/>
        </p:nvSpPr>
        <p:spPr>
          <a:xfrm>
            <a:off x="10888828" y="711683"/>
            <a:ext cx="223934" cy="2099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697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Пряма сполучна лінія 41">
            <a:extLst>
              <a:ext uri="{FF2B5EF4-FFF2-40B4-BE49-F238E27FC236}">
                <a16:creationId xmlns:a16="http://schemas.microsoft.com/office/drawing/2014/main" id="{1A74D345-A590-D64B-FF10-472E4CF097C1}"/>
              </a:ext>
            </a:extLst>
          </p:cNvPr>
          <p:cNvCxnSpPr>
            <a:cxnSpLocks/>
          </p:cNvCxnSpPr>
          <p:nvPr/>
        </p:nvCxnSpPr>
        <p:spPr>
          <a:xfrm>
            <a:off x="4086909" y="4337382"/>
            <a:ext cx="0" cy="580058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 сполучна лінія 38">
            <a:extLst>
              <a:ext uri="{FF2B5EF4-FFF2-40B4-BE49-F238E27FC236}">
                <a16:creationId xmlns:a16="http://schemas.microsoft.com/office/drawing/2014/main" id="{7643EFDC-3844-CCD0-C170-7E3AD0BECC36}"/>
              </a:ext>
            </a:extLst>
          </p:cNvPr>
          <p:cNvCxnSpPr>
            <a:cxnSpLocks/>
          </p:cNvCxnSpPr>
          <p:nvPr/>
        </p:nvCxnSpPr>
        <p:spPr>
          <a:xfrm>
            <a:off x="2434220" y="4337293"/>
            <a:ext cx="0" cy="580058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DABCBE44-EAFC-29E1-CAB4-5266C4B44CAC}"/>
              </a:ext>
            </a:extLst>
          </p:cNvPr>
          <p:cNvSpPr/>
          <p:nvPr/>
        </p:nvSpPr>
        <p:spPr>
          <a:xfrm>
            <a:off x="3491337" y="2594666"/>
            <a:ext cx="2715207" cy="561388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Наставник аналізує та переоцінює свій досвід</a:t>
            </a:r>
          </a:p>
        </p:txBody>
      </p:sp>
      <p:cxnSp>
        <p:nvCxnSpPr>
          <p:cNvPr id="13" name="Пряма сполучна лінія 12">
            <a:extLst>
              <a:ext uri="{FF2B5EF4-FFF2-40B4-BE49-F238E27FC236}">
                <a16:creationId xmlns:a16="http://schemas.microsoft.com/office/drawing/2014/main" id="{E9A24488-B389-4AE4-9CD7-EF1B2E880526}"/>
              </a:ext>
            </a:extLst>
          </p:cNvPr>
          <p:cNvCxnSpPr>
            <a:cxnSpLocks/>
          </p:cNvCxnSpPr>
          <p:nvPr/>
        </p:nvCxnSpPr>
        <p:spPr>
          <a:xfrm>
            <a:off x="4848941" y="2409166"/>
            <a:ext cx="0" cy="190163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вал 2">
            <a:extLst>
              <a:ext uri="{FF2B5EF4-FFF2-40B4-BE49-F238E27FC236}">
                <a16:creationId xmlns:a16="http://schemas.microsoft.com/office/drawing/2014/main" id="{3ECBA40E-8C9D-1CD9-892B-1CEEAC4B80DC}"/>
              </a:ext>
            </a:extLst>
          </p:cNvPr>
          <p:cNvSpPr/>
          <p:nvPr/>
        </p:nvSpPr>
        <p:spPr>
          <a:xfrm>
            <a:off x="4282641" y="443518"/>
            <a:ext cx="4058818" cy="662474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1FFE81-91FE-4D06-2F35-A8D8E5160F7E}"/>
              </a:ext>
            </a:extLst>
          </p:cNvPr>
          <p:cNvSpPr/>
          <p:nvPr/>
        </p:nvSpPr>
        <p:spPr>
          <a:xfrm>
            <a:off x="4402128" y="597092"/>
            <a:ext cx="3801182" cy="3553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ВСТУП ДО НАСТАВНИЦТВА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6497E79-F2E2-7363-F111-5A24F3FA38C7}"/>
              </a:ext>
            </a:extLst>
          </p:cNvPr>
          <p:cNvSpPr/>
          <p:nvPr/>
        </p:nvSpPr>
        <p:spPr>
          <a:xfrm>
            <a:off x="6786998" y="1616504"/>
            <a:ext cx="5165518" cy="1298169"/>
          </a:xfrm>
          <a:prstGeom prst="rect">
            <a:avLst/>
          </a:prstGeom>
          <a:noFill/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Наставництво – </a:t>
            </a:r>
            <a:r>
              <a:rPr lang="uk-UA" dirty="0">
                <a:solidFill>
                  <a:srgbClr val="451B4B"/>
                </a:solidFill>
              </a:rPr>
              <a:t>особливий вид захищених стосунків між педагогами, спрямований на співпрацю для підтримки професійного зростання, формування компетентностей підопічного</a:t>
            </a:r>
            <a:endParaRPr lang="uk-UA" sz="2000" dirty="0">
              <a:solidFill>
                <a:srgbClr val="451B4B"/>
              </a:solidFill>
            </a:endParaRPr>
          </a:p>
        </p:txBody>
      </p:sp>
      <p:sp>
        <p:nvSpPr>
          <p:cNvPr id="6" name="Рівнобедрений трикутник 5">
            <a:extLst>
              <a:ext uri="{FF2B5EF4-FFF2-40B4-BE49-F238E27FC236}">
                <a16:creationId xmlns:a16="http://schemas.microsoft.com/office/drawing/2014/main" id="{A3448BB5-1196-00A6-9248-E38A4FCDDDEF}"/>
              </a:ext>
            </a:extLst>
          </p:cNvPr>
          <p:cNvSpPr/>
          <p:nvPr/>
        </p:nvSpPr>
        <p:spPr>
          <a:xfrm rot="10800000">
            <a:off x="7861084" y="3619912"/>
            <a:ext cx="480375" cy="149072"/>
          </a:xfrm>
          <a:prstGeom prst="triangl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cxnSp>
        <p:nvCxnSpPr>
          <p:cNvPr id="7" name="Пряма сполучна лінія 6">
            <a:extLst>
              <a:ext uri="{FF2B5EF4-FFF2-40B4-BE49-F238E27FC236}">
                <a16:creationId xmlns:a16="http://schemas.microsoft.com/office/drawing/2014/main" id="{E624A531-F3FC-42ED-13B8-A0CA2E45B329}"/>
              </a:ext>
            </a:extLst>
          </p:cNvPr>
          <p:cNvCxnSpPr>
            <a:cxnSpLocks/>
          </p:cNvCxnSpPr>
          <p:nvPr/>
        </p:nvCxnSpPr>
        <p:spPr>
          <a:xfrm>
            <a:off x="8111431" y="3769586"/>
            <a:ext cx="0" cy="131020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трілка: вправо 8">
            <a:extLst>
              <a:ext uri="{FF2B5EF4-FFF2-40B4-BE49-F238E27FC236}">
                <a16:creationId xmlns:a16="http://schemas.microsoft.com/office/drawing/2014/main" id="{49322B64-2D6F-245D-A30C-212FD64E2E2C}"/>
              </a:ext>
            </a:extLst>
          </p:cNvPr>
          <p:cNvSpPr/>
          <p:nvPr/>
        </p:nvSpPr>
        <p:spPr>
          <a:xfrm rot="10800000">
            <a:off x="6223520" y="1627051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4C76CC0-9555-D301-1367-7199AE04B182}"/>
              </a:ext>
            </a:extLst>
          </p:cNvPr>
          <p:cNvSpPr/>
          <p:nvPr/>
        </p:nvSpPr>
        <p:spPr>
          <a:xfrm>
            <a:off x="3368352" y="1627051"/>
            <a:ext cx="2855167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sz="2000" b="1" u="sng" dirty="0">
                <a:solidFill>
                  <a:srgbClr val="451B4B"/>
                </a:solidFill>
              </a:rPr>
              <a:t>Орієнтація на розвиток</a:t>
            </a:r>
          </a:p>
        </p:txBody>
      </p:sp>
      <p:sp>
        <p:nvSpPr>
          <p:cNvPr id="11" name="Стрілка: вправо 10">
            <a:extLst>
              <a:ext uri="{FF2B5EF4-FFF2-40B4-BE49-F238E27FC236}">
                <a16:creationId xmlns:a16="http://schemas.microsoft.com/office/drawing/2014/main" id="{CE450E19-091B-6353-66D5-95E56880278C}"/>
              </a:ext>
            </a:extLst>
          </p:cNvPr>
          <p:cNvSpPr/>
          <p:nvPr/>
        </p:nvSpPr>
        <p:spPr>
          <a:xfrm rot="10800000">
            <a:off x="6223520" y="2046928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D441B32-98D3-442A-3EEA-2F42BF5E8BAD}"/>
              </a:ext>
            </a:extLst>
          </p:cNvPr>
          <p:cNvSpPr/>
          <p:nvPr/>
        </p:nvSpPr>
        <p:spPr>
          <a:xfrm>
            <a:off x="3368352" y="2046928"/>
            <a:ext cx="2855167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sz="2000" b="1" u="sng" dirty="0">
                <a:solidFill>
                  <a:srgbClr val="451B4B"/>
                </a:solidFill>
              </a:rPr>
              <a:t>Розвиток усіх учасників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9CAD0AE-B32C-A843-75EA-358C718E92FE}"/>
              </a:ext>
            </a:extLst>
          </p:cNvPr>
          <p:cNvSpPr/>
          <p:nvPr/>
        </p:nvSpPr>
        <p:spPr>
          <a:xfrm>
            <a:off x="4740150" y="2539914"/>
            <a:ext cx="223736" cy="95082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1645BFFC-87F4-9ECB-1CC7-F596396B582C}"/>
              </a:ext>
            </a:extLst>
          </p:cNvPr>
          <p:cNvSpPr/>
          <p:nvPr/>
        </p:nvSpPr>
        <p:spPr>
          <a:xfrm>
            <a:off x="3118112" y="3339218"/>
            <a:ext cx="3497294" cy="561388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Підопічний формує новий підхід до педагогічного мислення</a:t>
            </a:r>
          </a:p>
        </p:txBody>
      </p:sp>
      <p:cxnSp>
        <p:nvCxnSpPr>
          <p:cNvPr id="18" name="Пряма сполучна лінія 17">
            <a:extLst>
              <a:ext uri="{FF2B5EF4-FFF2-40B4-BE49-F238E27FC236}">
                <a16:creationId xmlns:a16="http://schemas.microsoft.com/office/drawing/2014/main" id="{851B2E81-FE63-BB0B-8087-EB8D971966F1}"/>
              </a:ext>
            </a:extLst>
          </p:cNvPr>
          <p:cNvCxnSpPr>
            <a:cxnSpLocks/>
          </p:cNvCxnSpPr>
          <p:nvPr/>
        </p:nvCxnSpPr>
        <p:spPr>
          <a:xfrm>
            <a:off x="4848941" y="3153718"/>
            <a:ext cx="0" cy="190163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>
            <a:extLst>
              <a:ext uri="{FF2B5EF4-FFF2-40B4-BE49-F238E27FC236}">
                <a16:creationId xmlns:a16="http://schemas.microsoft.com/office/drawing/2014/main" id="{F242C1D7-3D09-E23F-E395-2E3BB90AED7C}"/>
              </a:ext>
            </a:extLst>
          </p:cNvPr>
          <p:cNvSpPr/>
          <p:nvPr/>
        </p:nvSpPr>
        <p:spPr>
          <a:xfrm>
            <a:off x="4740150" y="3284466"/>
            <a:ext cx="223736" cy="95082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pic>
        <p:nvPicPr>
          <p:cNvPr id="21" name="Рисунок 20" descr="Зображення, що містить одежа, взуття, чоловік, стоячи&#10;&#10;Автоматично згенерований опис">
            <a:extLst>
              <a:ext uri="{FF2B5EF4-FFF2-40B4-BE49-F238E27FC236}">
                <a16:creationId xmlns:a16="http://schemas.microsoft.com/office/drawing/2014/main" id="{ED64D7C2-25E6-E3B7-3C01-C56BEC337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32" y="1597366"/>
            <a:ext cx="2752919" cy="1687100"/>
          </a:xfrm>
          <a:prstGeom prst="rect">
            <a:avLst/>
          </a:prstGeom>
        </p:spPr>
      </p:pic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61B612C4-0E19-AE5F-DA38-736D5F1F27BD}"/>
              </a:ext>
            </a:extLst>
          </p:cNvPr>
          <p:cNvSpPr/>
          <p:nvPr/>
        </p:nvSpPr>
        <p:spPr>
          <a:xfrm>
            <a:off x="6828048" y="3002458"/>
            <a:ext cx="2546448" cy="61961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451B4B"/>
                </a:solidFill>
              </a:rPr>
              <a:t>Основна відповідальність на підопічному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74ADED24-6DAB-EFB3-BB71-1327226F637F}"/>
              </a:ext>
            </a:extLst>
          </p:cNvPr>
          <p:cNvSpPr/>
          <p:nvPr/>
        </p:nvSpPr>
        <p:spPr>
          <a:xfrm>
            <a:off x="9347200" y="3003215"/>
            <a:ext cx="2641600" cy="61961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451B4B"/>
                </a:solidFill>
              </a:rPr>
              <a:t>Наставник спрямовує і ділиться власним досвідом</a:t>
            </a:r>
          </a:p>
        </p:txBody>
      </p:sp>
      <p:pic>
        <p:nvPicPr>
          <p:cNvPr id="29" name="Рисунок 28" descr="Зображення, що містить картинки, коло, символ, Графіка&#10;&#10;Автоматично згенерований опис">
            <a:extLst>
              <a:ext uri="{FF2B5EF4-FFF2-40B4-BE49-F238E27FC236}">
                <a16:creationId xmlns:a16="http://schemas.microsoft.com/office/drawing/2014/main" id="{03D26D0D-6A1B-0C26-84E8-5C00865C7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551" y="4211558"/>
            <a:ext cx="2338916" cy="2338916"/>
          </a:xfrm>
          <a:prstGeom prst="rect">
            <a:avLst/>
          </a:prstGeom>
        </p:spPr>
      </p:pic>
      <p:cxnSp>
        <p:nvCxnSpPr>
          <p:cNvPr id="30" name="Пряма сполучна лінія 29">
            <a:extLst>
              <a:ext uri="{FF2B5EF4-FFF2-40B4-BE49-F238E27FC236}">
                <a16:creationId xmlns:a16="http://schemas.microsoft.com/office/drawing/2014/main" id="{5447687B-D911-0EA3-DEDA-C1F65F68ADD2}"/>
              </a:ext>
            </a:extLst>
          </p:cNvPr>
          <p:cNvCxnSpPr>
            <a:cxnSpLocks/>
            <a:endCxn id="33" idx="2"/>
          </p:cNvCxnSpPr>
          <p:nvPr/>
        </p:nvCxnSpPr>
        <p:spPr>
          <a:xfrm>
            <a:off x="0" y="4335138"/>
            <a:ext cx="8684043" cy="6467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>
            <a:extLst>
              <a:ext uri="{FF2B5EF4-FFF2-40B4-BE49-F238E27FC236}">
                <a16:creationId xmlns:a16="http://schemas.microsoft.com/office/drawing/2014/main" id="{AE40AD21-5883-8BC8-7777-68CDD26C9CA1}"/>
              </a:ext>
            </a:extLst>
          </p:cNvPr>
          <p:cNvSpPr/>
          <p:nvPr/>
        </p:nvSpPr>
        <p:spPr>
          <a:xfrm>
            <a:off x="8684043" y="4236637"/>
            <a:ext cx="223934" cy="209935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60512B22-3F46-F1C5-2061-E054E9DD7B31}"/>
              </a:ext>
            </a:extLst>
          </p:cNvPr>
          <p:cNvSpPr/>
          <p:nvPr/>
        </p:nvSpPr>
        <p:spPr>
          <a:xfrm>
            <a:off x="1446304" y="4155569"/>
            <a:ext cx="4087311" cy="346658"/>
          </a:xfrm>
          <a:prstGeom prst="rect">
            <a:avLst/>
          </a:prstGeom>
          <a:solidFill>
            <a:schemeClr val="accent1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ЕТАПИ ПРОФЕСІЙНОГО СТАНОВЛЕННЯ:</a:t>
            </a:r>
          </a:p>
        </p:txBody>
      </p:sp>
      <p:cxnSp>
        <p:nvCxnSpPr>
          <p:cNvPr id="35" name="Пряма сполучна лінія 34">
            <a:extLst>
              <a:ext uri="{FF2B5EF4-FFF2-40B4-BE49-F238E27FC236}">
                <a16:creationId xmlns:a16="http://schemas.microsoft.com/office/drawing/2014/main" id="{3D50AE34-342C-8EBF-DFB4-715B486CC9B3}"/>
              </a:ext>
            </a:extLst>
          </p:cNvPr>
          <p:cNvCxnSpPr>
            <a:cxnSpLocks/>
          </p:cNvCxnSpPr>
          <p:nvPr/>
        </p:nvCxnSpPr>
        <p:spPr>
          <a:xfrm>
            <a:off x="853440" y="4337382"/>
            <a:ext cx="0" cy="580058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36">
            <a:extLst>
              <a:ext uri="{FF2B5EF4-FFF2-40B4-BE49-F238E27FC236}">
                <a16:creationId xmlns:a16="http://schemas.microsoft.com/office/drawing/2014/main" id="{B76F7B95-1543-1087-F4FC-9B7355734771}"/>
              </a:ext>
            </a:extLst>
          </p:cNvPr>
          <p:cNvSpPr/>
          <p:nvPr/>
        </p:nvSpPr>
        <p:spPr>
          <a:xfrm>
            <a:off x="741472" y="4747058"/>
            <a:ext cx="223934" cy="209935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37165A2F-457D-6A2C-BB61-03E30C23EEE9}"/>
              </a:ext>
            </a:extLst>
          </p:cNvPr>
          <p:cNvSpPr/>
          <p:nvPr/>
        </p:nvSpPr>
        <p:spPr>
          <a:xfrm>
            <a:off x="6597" y="4915309"/>
            <a:ext cx="1693683" cy="30155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Початківець</a:t>
            </a: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F8730A7F-0D6F-4530-BA21-FF0E8DA1CA0A}"/>
              </a:ext>
            </a:extLst>
          </p:cNvPr>
          <p:cNvSpPr/>
          <p:nvPr/>
        </p:nvSpPr>
        <p:spPr>
          <a:xfrm>
            <a:off x="2322252" y="4746969"/>
            <a:ext cx="223934" cy="209935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6F82EE3B-B586-AE25-0FC0-584B42A2CA4D}"/>
              </a:ext>
            </a:extLst>
          </p:cNvPr>
          <p:cNvSpPr/>
          <p:nvPr/>
        </p:nvSpPr>
        <p:spPr>
          <a:xfrm>
            <a:off x="1587377" y="4915220"/>
            <a:ext cx="1693683" cy="56049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Успішний початківець</a:t>
            </a: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E4C54AD4-2319-A42A-93CD-EA8CA748A851}"/>
              </a:ext>
            </a:extLst>
          </p:cNvPr>
          <p:cNvSpPr/>
          <p:nvPr/>
        </p:nvSpPr>
        <p:spPr>
          <a:xfrm>
            <a:off x="3974941" y="4747058"/>
            <a:ext cx="223934" cy="209935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E8E85F7D-5D92-6EA9-6A7D-D7F5B23C043F}"/>
              </a:ext>
            </a:extLst>
          </p:cNvPr>
          <p:cNvSpPr/>
          <p:nvPr/>
        </p:nvSpPr>
        <p:spPr>
          <a:xfrm>
            <a:off x="3168946" y="4915308"/>
            <a:ext cx="1845648" cy="56040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Компетентний учитель</a:t>
            </a:r>
          </a:p>
        </p:txBody>
      </p:sp>
      <p:cxnSp>
        <p:nvCxnSpPr>
          <p:cNvPr id="45" name="Пряма сполучна лінія 44">
            <a:extLst>
              <a:ext uri="{FF2B5EF4-FFF2-40B4-BE49-F238E27FC236}">
                <a16:creationId xmlns:a16="http://schemas.microsoft.com/office/drawing/2014/main" id="{7BE685CD-BCED-F610-7550-74E03C488340}"/>
              </a:ext>
            </a:extLst>
          </p:cNvPr>
          <p:cNvCxnSpPr>
            <a:cxnSpLocks/>
          </p:cNvCxnSpPr>
          <p:nvPr/>
        </p:nvCxnSpPr>
        <p:spPr>
          <a:xfrm>
            <a:off x="5760123" y="4337382"/>
            <a:ext cx="0" cy="580058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Овал 45">
            <a:extLst>
              <a:ext uri="{FF2B5EF4-FFF2-40B4-BE49-F238E27FC236}">
                <a16:creationId xmlns:a16="http://schemas.microsoft.com/office/drawing/2014/main" id="{43B2F953-E0CC-0AD0-2613-130964EC3532}"/>
              </a:ext>
            </a:extLst>
          </p:cNvPr>
          <p:cNvSpPr/>
          <p:nvPr/>
        </p:nvSpPr>
        <p:spPr>
          <a:xfrm>
            <a:off x="5648155" y="4696258"/>
            <a:ext cx="223934" cy="209935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4AAF2104-35FF-F068-3FA3-2D57B4AC7E99}"/>
              </a:ext>
            </a:extLst>
          </p:cNvPr>
          <p:cNvSpPr/>
          <p:nvPr/>
        </p:nvSpPr>
        <p:spPr>
          <a:xfrm>
            <a:off x="4913280" y="4915309"/>
            <a:ext cx="1693683" cy="56040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Досвідчений учитель</a:t>
            </a:r>
          </a:p>
        </p:txBody>
      </p:sp>
      <p:sp>
        <p:nvSpPr>
          <p:cNvPr id="50" name="Рівнобедрений трикутник 49">
            <a:extLst>
              <a:ext uri="{FF2B5EF4-FFF2-40B4-BE49-F238E27FC236}">
                <a16:creationId xmlns:a16="http://schemas.microsoft.com/office/drawing/2014/main" id="{B75B72D3-60F1-CCA2-FAC3-9EFD3107FCE0}"/>
              </a:ext>
            </a:extLst>
          </p:cNvPr>
          <p:cNvSpPr/>
          <p:nvPr/>
        </p:nvSpPr>
        <p:spPr>
          <a:xfrm rot="10800000">
            <a:off x="10441460" y="3619912"/>
            <a:ext cx="480375" cy="149072"/>
          </a:xfrm>
          <a:prstGeom prst="triangl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cxnSp>
        <p:nvCxnSpPr>
          <p:cNvPr id="51" name="Пряма сполучна лінія 50">
            <a:extLst>
              <a:ext uri="{FF2B5EF4-FFF2-40B4-BE49-F238E27FC236}">
                <a16:creationId xmlns:a16="http://schemas.microsoft.com/office/drawing/2014/main" id="{6E9830B2-3EA2-AA08-C7F7-85B4EB169D4E}"/>
              </a:ext>
            </a:extLst>
          </p:cNvPr>
          <p:cNvCxnSpPr>
            <a:cxnSpLocks/>
          </p:cNvCxnSpPr>
          <p:nvPr/>
        </p:nvCxnSpPr>
        <p:spPr>
          <a:xfrm>
            <a:off x="10691807" y="3769586"/>
            <a:ext cx="0" cy="131020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 сполучна лінія 52">
            <a:extLst>
              <a:ext uri="{FF2B5EF4-FFF2-40B4-BE49-F238E27FC236}">
                <a16:creationId xmlns:a16="http://schemas.microsoft.com/office/drawing/2014/main" id="{58ACDD0E-BB10-4BD7-68F4-FBFFF2968FA6}"/>
              </a:ext>
            </a:extLst>
          </p:cNvPr>
          <p:cNvCxnSpPr>
            <a:cxnSpLocks/>
          </p:cNvCxnSpPr>
          <p:nvPr/>
        </p:nvCxnSpPr>
        <p:spPr>
          <a:xfrm>
            <a:off x="7618773" y="4337382"/>
            <a:ext cx="0" cy="580058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Овал 53">
            <a:extLst>
              <a:ext uri="{FF2B5EF4-FFF2-40B4-BE49-F238E27FC236}">
                <a16:creationId xmlns:a16="http://schemas.microsoft.com/office/drawing/2014/main" id="{7832511B-C4F7-19A4-7809-2EC4EAA44EE7}"/>
              </a:ext>
            </a:extLst>
          </p:cNvPr>
          <p:cNvSpPr/>
          <p:nvPr/>
        </p:nvSpPr>
        <p:spPr>
          <a:xfrm>
            <a:off x="7506805" y="4696258"/>
            <a:ext cx="223934" cy="209935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55" name="Прямокутник 54">
            <a:extLst>
              <a:ext uri="{FF2B5EF4-FFF2-40B4-BE49-F238E27FC236}">
                <a16:creationId xmlns:a16="http://schemas.microsoft.com/office/drawing/2014/main" id="{82DE4F2A-FC80-5F3F-2B45-5F82BA2AE3C8}"/>
              </a:ext>
            </a:extLst>
          </p:cNvPr>
          <p:cNvSpPr/>
          <p:nvPr/>
        </p:nvSpPr>
        <p:spPr>
          <a:xfrm>
            <a:off x="6771930" y="4915309"/>
            <a:ext cx="1693683" cy="56040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Педагог-експерт</a:t>
            </a:r>
          </a:p>
        </p:txBody>
      </p:sp>
      <p:sp>
        <p:nvSpPr>
          <p:cNvPr id="57" name="Прямокутник 56">
            <a:extLst>
              <a:ext uri="{FF2B5EF4-FFF2-40B4-BE49-F238E27FC236}">
                <a16:creationId xmlns:a16="http://schemas.microsoft.com/office/drawing/2014/main" id="{4CBCEDB6-A921-5153-71C8-829766E7F464}"/>
              </a:ext>
            </a:extLst>
          </p:cNvPr>
          <p:cNvSpPr/>
          <p:nvPr/>
        </p:nvSpPr>
        <p:spPr>
          <a:xfrm>
            <a:off x="-72263" y="5260274"/>
            <a:ext cx="1842520" cy="104423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451B4B"/>
                </a:solidFill>
              </a:rPr>
              <a:t>Потребує дета-льних інструк-цій, вказівок, підтримки</a:t>
            </a:r>
          </a:p>
        </p:txBody>
      </p:sp>
      <p:sp>
        <p:nvSpPr>
          <p:cNvPr id="58" name="Прямокутник 57">
            <a:extLst>
              <a:ext uri="{FF2B5EF4-FFF2-40B4-BE49-F238E27FC236}">
                <a16:creationId xmlns:a16="http://schemas.microsoft.com/office/drawing/2014/main" id="{05548AEF-A6C4-6215-C5F0-E2AE07F14A2B}"/>
              </a:ext>
            </a:extLst>
          </p:cNvPr>
          <p:cNvSpPr/>
          <p:nvPr/>
        </p:nvSpPr>
        <p:spPr>
          <a:xfrm>
            <a:off x="1609238" y="5473472"/>
            <a:ext cx="1649960" cy="104423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451B4B"/>
                </a:solidFill>
              </a:rPr>
              <a:t>Педагог кори-гує отримані інструкції згідно ситуації</a:t>
            </a:r>
          </a:p>
        </p:txBody>
      </p:sp>
      <p:sp>
        <p:nvSpPr>
          <p:cNvPr id="59" name="Прямокутник 58">
            <a:extLst>
              <a:ext uri="{FF2B5EF4-FFF2-40B4-BE49-F238E27FC236}">
                <a16:creationId xmlns:a16="http://schemas.microsoft.com/office/drawing/2014/main" id="{550B608A-19ED-A4F9-C8A9-BAC1246C9F94}"/>
              </a:ext>
            </a:extLst>
          </p:cNvPr>
          <p:cNvSpPr/>
          <p:nvPr/>
        </p:nvSpPr>
        <p:spPr>
          <a:xfrm>
            <a:off x="3241766" y="5414643"/>
            <a:ext cx="1649960" cy="138781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451B4B"/>
                </a:solidFill>
              </a:rPr>
              <a:t>Складає та реалізує плани професійного розвитку, ко-ригує підходи</a:t>
            </a:r>
          </a:p>
        </p:txBody>
      </p:sp>
      <p:sp>
        <p:nvSpPr>
          <p:cNvPr id="60" name="Прямокутник 59">
            <a:extLst>
              <a:ext uri="{FF2B5EF4-FFF2-40B4-BE49-F238E27FC236}">
                <a16:creationId xmlns:a16="http://schemas.microsoft.com/office/drawing/2014/main" id="{06C46B24-1225-5877-359A-F04E31FA0347}"/>
              </a:ext>
            </a:extLst>
          </p:cNvPr>
          <p:cNvSpPr/>
          <p:nvPr/>
        </p:nvSpPr>
        <p:spPr>
          <a:xfrm>
            <a:off x="4935141" y="5494157"/>
            <a:ext cx="1649960" cy="85006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451B4B"/>
                </a:solidFill>
              </a:rPr>
              <a:t>Розставляє ак-центи, розро-бляє методики</a:t>
            </a:r>
          </a:p>
        </p:txBody>
      </p:sp>
      <p:sp>
        <p:nvSpPr>
          <p:cNvPr id="61" name="Прямокутник 60">
            <a:extLst>
              <a:ext uri="{FF2B5EF4-FFF2-40B4-BE49-F238E27FC236}">
                <a16:creationId xmlns:a16="http://schemas.microsoft.com/office/drawing/2014/main" id="{B52AF515-0FEC-4FD8-C265-49F326AE2ADC}"/>
              </a:ext>
            </a:extLst>
          </p:cNvPr>
          <p:cNvSpPr/>
          <p:nvPr/>
        </p:nvSpPr>
        <p:spPr>
          <a:xfrm>
            <a:off x="6558583" y="5495201"/>
            <a:ext cx="2125459" cy="76752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451B4B"/>
                </a:solidFill>
              </a:rPr>
              <a:t>Інтуїтивно та швидко ухвалює професійні рішення</a:t>
            </a:r>
          </a:p>
        </p:txBody>
      </p:sp>
      <p:sp>
        <p:nvSpPr>
          <p:cNvPr id="62" name="Прямокутник 61">
            <a:extLst>
              <a:ext uri="{FF2B5EF4-FFF2-40B4-BE49-F238E27FC236}">
                <a16:creationId xmlns:a16="http://schemas.microsoft.com/office/drawing/2014/main" id="{DD55FA7A-3D22-A6EB-3DB0-2FC6DD6A9B44}"/>
              </a:ext>
            </a:extLst>
          </p:cNvPr>
          <p:cNvSpPr/>
          <p:nvPr/>
        </p:nvSpPr>
        <p:spPr>
          <a:xfrm>
            <a:off x="350681" y="3095141"/>
            <a:ext cx="907790" cy="29592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>
                <a:solidFill>
                  <a:srgbClr val="451B4B"/>
                </a:solidFill>
              </a:rPr>
              <a:t>Довіра</a:t>
            </a:r>
          </a:p>
        </p:txBody>
      </p:sp>
      <p:sp>
        <p:nvSpPr>
          <p:cNvPr id="63" name="Прямокутник 62">
            <a:extLst>
              <a:ext uri="{FF2B5EF4-FFF2-40B4-BE49-F238E27FC236}">
                <a16:creationId xmlns:a16="http://schemas.microsoft.com/office/drawing/2014/main" id="{9F635D66-E43F-8F3F-D69E-7551D59554EF}"/>
              </a:ext>
            </a:extLst>
          </p:cNvPr>
          <p:cNvSpPr/>
          <p:nvPr/>
        </p:nvSpPr>
        <p:spPr>
          <a:xfrm>
            <a:off x="1044360" y="3318186"/>
            <a:ext cx="1912189" cy="34816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>
                <a:solidFill>
                  <a:srgbClr val="451B4B"/>
                </a:solidFill>
              </a:rPr>
              <a:t>Відповідальність</a:t>
            </a:r>
          </a:p>
        </p:txBody>
      </p:sp>
      <p:sp>
        <p:nvSpPr>
          <p:cNvPr id="64" name="Прямокутник 63">
            <a:extLst>
              <a:ext uri="{FF2B5EF4-FFF2-40B4-BE49-F238E27FC236}">
                <a16:creationId xmlns:a16="http://schemas.microsoft.com/office/drawing/2014/main" id="{BA5FC3E1-5F51-7703-A6F7-6E79C80E09D0}"/>
              </a:ext>
            </a:extLst>
          </p:cNvPr>
          <p:cNvSpPr/>
          <p:nvPr/>
        </p:nvSpPr>
        <p:spPr>
          <a:xfrm>
            <a:off x="215567" y="3646028"/>
            <a:ext cx="2212109" cy="38540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>
                <a:solidFill>
                  <a:srgbClr val="451B4B"/>
                </a:solidFill>
              </a:rPr>
              <a:t>Орієнтація на мету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075081-081B-0248-F1AC-CD1BD7B32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9" y="90333"/>
            <a:ext cx="1525901" cy="145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60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3ECBA40E-8C9D-1CD9-892B-1CEEAC4B80DC}"/>
              </a:ext>
            </a:extLst>
          </p:cNvPr>
          <p:cNvSpPr/>
          <p:nvPr/>
        </p:nvSpPr>
        <p:spPr>
          <a:xfrm>
            <a:off x="4623580" y="407761"/>
            <a:ext cx="4058818" cy="662474"/>
          </a:xfrm>
          <a:prstGeom prst="ellipse">
            <a:avLst/>
          </a:prstGeom>
          <a:solidFill>
            <a:schemeClr val="accent2">
              <a:lumMod val="90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1FFE81-91FE-4D06-2F35-A8D8E5160F7E}"/>
              </a:ext>
            </a:extLst>
          </p:cNvPr>
          <p:cNvSpPr/>
          <p:nvPr/>
        </p:nvSpPr>
        <p:spPr>
          <a:xfrm>
            <a:off x="4743067" y="561335"/>
            <a:ext cx="3801182" cy="3553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ПЕРЕВАГИ НАСТАВНИЦТВА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E0FF442-A51C-1D4B-1F90-75FDD536C8E4}"/>
              </a:ext>
            </a:extLst>
          </p:cNvPr>
          <p:cNvSpPr/>
          <p:nvPr/>
        </p:nvSpPr>
        <p:spPr>
          <a:xfrm>
            <a:off x="1243044" y="2645985"/>
            <a:ext cx="2705878" cy="494108"/>
          </a:xfrm>
          <a:prstGeom prst="ellipse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116AC83-F4FB-B7C0-7716-6F64C6FE1A13}"/>
              </a:ext>
            </a:extLst>
          </p:cNvPr>
          <p:cNvSpPr/>
          <p:nvPr/>
        </p:nvSpPr>
        <p:spPr>
          <a:xfrm>
            <a:off x="1362531" y="2748760"/>
            <a:ext cx="2534121" cy="26502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Для підопічного: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79C4A9A-B989-A903-0426-B70C065E9BE2}"/>
              </a:ext>
            </a:extLst>
          </p:cNvPr>
          <p:cNvSpPr/>
          <p:nvPr/>
        </p:nvSpPr>
        <p:spPr>
          <a:xfrm>
            <a:off x="4627983" y="2675290"/>
            <a:ext cx="2705878" cy="494108"/>
          </a:xfrm>
          <a:prstGeom prst="ellipse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3F308C5-8636-4051-E838-7997B3F2ABDE}"/>
              </a:ext>
            </a:extLst>
          </p:cNvPr>
          <p:cNvSpPr/>
          <p:nvPr/>
        </p:nvSpPr>
        <p:spPr>
          <a:xfrm>
            <a:off x="4747470" y="2778065"/>
            <a:ext cx="2534121" cy="26502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Для наставника: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64C32E9-D098-EA10-CF8F-C721A8B904BF}"/>
              </a:ext>
            </a:extLst>
          </p:cNvPr>
          <p:cNvSpPr/>
          <p:nvPr/>
        </p:nvSpPr>
        <p:spPr>
          <a:xfrm>
            <a:off x="8553194" y="2701381"/>
            <a:ext cx="3000518" cy="494108"/>
          </a:xfrm>
          <a:prstGeom prst="ellipse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1DD30A3-2A17-A3B5-A1A4-476EA26267D9}"/>
              </a:ext>
            </a:extLst>
          </p:cNvPr>
          <p:cNvSpPr/>
          <p:nvPr/>
        </p:nvSpPr>
        <p:spPr>
          <a:xfrm>
            <a:off x="8672681" y="2804156"/>
            <a:ext cx="2810059" cy="26502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Для закладу освіти:</a:t>
            </a:r>
          </a:p>
        </p:txBody>
      </p:sp>
      <p:pic>
        <p:nvPicPr>
          <p:cNvPr id="12" name="Рисунок 11" descr="Зображення, що містить чорний, темрява&#10;&#10;Автоматично згенерований опис">
            <a:extLst>
              <a:ext uri="{FF2B5EF4-FFF2-40B4-BE49-F238E27FC236}">
                <a16:creationId xmlns:a16="http://schemas.microsoft.com/office/drawing/2014/main" id="{3E7D62B2-94ED-C2E8-86F8-23BE8E2BB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521" y="797386"/>
            <a:ext cx="1782180" cy="1782180"/>
          </a:xfrm>
          <a:prstGeom prst="rect">
            <a:avLst/>
          </a:prstGeom>
        </p:spPr>
      </p:pic>
      <p:pic>
        <p:nvPicPr>
          <p:cNvPr id="16" name="Рисунок 15" descr="Зображення, що містить ескіз, малюнок, силует, ілюстрація&#10;&#10;Автоматично згенерований опис">
            <a:extLst>
              <a:ext uri="{FF2B5EF4-FFF2-40B4-BE49-F238E27FC236}">
                <a16:creationId xmlns:a16="http://schemas.microsoft.com/office/drawing/2014/main" id="{F9E28A16-11DC-2686-88B5-702CE0FBD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78" b="89778" l="4889" r="96444">
                        <a14:foregroundMark x1="31556" y1="11111" x2="27111" y2="14222"/>
                        <a14:foregroundMark x1="9778" y1="48000" x2="4889" y2="53778"/>
                        <a14:foregroundMark x1="61333" y1="20444" x2="61333" y2="20444"/>
                        <a14:foregroundMark x1="96444" y1="24444" x2="96444" y2="24444"/>
                        <a14:foregroundMark x1="75111" y1="38667" x2="75111" y2="3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139" y="1279547"/>
            <a:ext cx="1486782" cy="1486782"/>
          </a:xfrm>
          <a:prstGeom prst="rect">
            <a:avLst/>
          </a:prstGeom>
        </p:spPr>
      </p:pic>
      <p:pic>
        <p:nvPicPr>
          <p:cNvPr id="18" name="Рисунок 17" descr="Зображення, що містить символ, ескіз, білий, дизайн&#10;&#10;Автоматично згенерований опис">
            <a:extLst>
              <a:ext uri="{FF2B5EF4-FFF2-40B4-BE49-F238E27FC236}">
                <a16:creationId xmlns:a16="http://schemas.microsoft.com/office/drawing/2014/main" id="{DF0022D5-F261-C750-151A-7A583C828E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000" b="94667" l="4889" r="96444">
                        <a14:foregroundMark x1="8889" y1="40889" x2="5333" y2="46222"/>
                        <a14:foregroundMark x1="12444" y1="77778" x2="15111" y2="77778"/>
                        <a14:foregroundMark x1="19111" y1="65333" x2="19556" y2="67556"/>
                        <a14:foregroundMark x1="28889" y1="68000" x2="26667" y2="70222"/>
                        <a14:foregroundMark x1="31111" y1="80000" x2="31111" y2="80000"/>
                        <a14:foregroundMark x1="33778" y1="80889" x2="33778" y2="80889"/>
                        <a14:foregroundMark x1="39556" y1="79556" x2="41778" y2="85333"/>
                        <a14:foregroundMark x1="43556" y1="94667" x2="39556" y2="94667"/>
                        <a14:foregroundMark x1="64889" y1="10667" x2="62667" y2="8444"/>
                        <a14:foregroundMark x1="91556" y1="38667" x2="96444" y2="46222"/>
                        <a14:foregroundMark x1="58667" y1="46667" x2="58667" y2="51111"/>
                        <a14:foregroundMark x1="48444" y1="50667" x2="50222" y2="48000"/>
                        <a14:foregroundMark x1="70222" y1="57333" x2="70222" y2="57333"/>
                        <a14:foregroundMark x1="79556" y1="64000" x2="79556" y2="64000"/>
                        <a14:foregroundMark x1="80000" y1="78667" x2="80000" y2="78667"/>
                        <a14:foregroundMark x1="73778" y1="78667" x2="73778" y2="78667"/>
                        <a14:backgroundMark x1="16889" y1="80000" x2="16889" y2="80000"/>
                        <a14:backgroundMark x1="16889" y1="84000" x2="16889" y2="84000"/>
                        <a14:backgroundMark x1="31111" y1="78667" x2="31111" y2="78667"/>
                        <a14:backgroundMark x1="30222" y1="79556" x2="30222" y2="79556"/>
                        <a14:backgroundMark x1="31111" y1="79556" x2="31111" y2="79556"/>
                        <a14:backgroundMark x1="31111" y1="67111" x2="31111" y2="67111"/>
                        <a14:backgroundMark x1="16889" y1="67556" x2="16889" y2="67556"/>
                        <a14:backgroundMark x1="30667" y1="85333" x2="30667" y2="85333"/>
                        <a14:backgroundMark x1="68889" y1="84444" x2="68889" y2="84444"/>
                        <a14:backgroundMark x1="84000" y1="80889" x2="84000" y2="80889"/>
                        <a14:backgroundMark x1="84000" y1="85333" x2="84000" y2="85333"/>
                        <a14:backgroundMark x1="84889" y1="67556" x2="84889" y2="67556"/>
                        <a14:backgroundMark x1="69778" y1="68000" x2="69778" y2="6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151" y="1184570"/>
            <a:ext cx="1486782" cy="1486782"/>
          </a:xfrm>
          <a:prstGeom prst="rect">
            <a:avLst/>
          </a:prstGeom>
        </p:spPr>
      </p:pic>
      <p:sp>
        <p:nvSpPr>
          <p:cNvPr id="19" name="Стрілка: вправо 18">
            <a:extLst>
              <a:ext uri="{FF2B5EF4-FFF2-40B4-BE49-F238E27FC236}">
                <a16:creationId xmlns:a16="http://schemas.microsoft.com/office/drawing/2014/main" id="{26B9ED31-A531-6E62-2312-ED052D3BBCED}"/>
              </a:ext>
            </a:extLst>
          </p:cNvPr>
          <p:cNvSpPr/>
          <p:nvPr/>
        </p:nvSpPr>
        <p:spPr>
          <a:xfrm>
            <a:off x="793363" y="3247742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94DFCC2-A477-ACA2-66EA-84AE92AC7BB8}"/>
              </a:ext>
            </a:extLst>
          </p:cNvPr>
          <p:cNvSpPr/>
          <p:nvPr/>
        </p:nvSpPr>
        <p:spPr>
          <a:xfrm>
            <a:off x="1231902" y="3242868"/>
            <a:ext cx="3041518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Впевненість у своїх силах</a:t>
            </a:r>
          </a:p>
        </p:txBody>
      </p:sp>
      <p:sp>
        <p:nvSpPr>
          <p:cNvPr id="21" name="Стрілка: вправо 20">
            <a:extLst>
              <a:ext uri="{FF2B5EF4-FFF2-40B4-BE49-F238E27FC236}">
                <a16:creationId xmlns:a16="http://schemas.microsoft.com/office/drawing/2014/main" id="{17516D4C-1F1F-D90E-7A60-F20C3110847F}"/>
              </a:ext>
            </a:extLst>
          </p:cNvPr>
          <p:cNvSpPr/>
          <p:nvPr/>
        </p:nvSpPr>
        <p:spPr>
          <a:xfrm>
            <a:off x="793363" y="3952271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9C891BF2-32BB-7C31-D44A-E70701C5029C}"/>
              </a:ext>
            </a:extLst>
          </p:cNvPr>
          <p:cNvSpPr/>
          <p:nvPr/>
        </p:nvSpPr>
        <p:spPr>
          <a:xfrm>
            <a:off x="1231901" y="3639486"/>
            <a:ext cx="3041517" cy="9325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Розвиток навичок через спостереження за практикою колег</a:t>
            </a:r>
          </a:p>
        </p:txBody>
      </p:sp>
      <p:sp>
        <p:nvSpPr>
          <p:cNvPr id="23" name="Стрілка: вправо 22">
            <a:extLst>
              <a:ext uri="{FF2B5EF4-FFF2-40B4-BE49-F238E27FC236}">
                <a16:creationId xmlns:a16="http://schemas.microsoft.com/office/drawing/2014/main" id="{890B4BD9-1555-E5C1-CCB5-FFD0F199F363}"/>
              </a:ext>
            </a:extLst>
          </p:cNvPr>
          <p:cNvSpPr/>
          <p:nvPr/>
        </p:nvSpPr>
        <p:spPr>
          <a:xfrm>
            <a:off x="793362" y="4648891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D4565DC3-49BC-0831-6BCD-23CECA4218D5}"/>
              </a:ext>
            </a:extLst>
          </p:cNvPr>
          <p:cNvSpPr/>
          <p:nvPr/>
        </p:nvSpPr>
        <p:spPr>
          <a:xfrm>
            <a:off x="1231901" y="4644017"/>
            <a:ext cx="2484800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Джерело підтримки</a:t>
            </a:r>
          </a:p>
        </p:txBody>
      </p:sp>
      <p:sp>
        <p:nvSpPr>
          <p:cNvPr id="25" name="Стрілка: вправо 24">
            <a:extLst>
              <a:ext uri="{FF2B5EF4-FFF2-40B4-BE49-F238E27FC236}">
                <a16:creationId xmlns:a16="http://schemas.microsoft.com/office/drawing/2014/main" id="{E7E3A06A-B4A0-4C18-3007-C695BFF28D46}"/>
              </a:ext>
            </a:extLst>
          </p:cNvPr>
          <p:cNvSpPr/>
          <p:nvPr/>
        </p:nvSpPr>
        <p:spPr>
          <a:xfrm>
            <a:off x="793362" y="5178527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08C063D3-0114-F8DA-7BB4-0684E5BE58B4}"/>
              </a:ext>
            </a:extLst>
          </p:cNvPr>
          <p:cNvSpPr/>
          <p:nvPr/>
        </p:nvSpPr>
        <p:spPr>
          <a:xfrm>
            <a:off x="1231901" y="5052353"/>
            <a:ext cx="2948212" cy="56312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Обговорення ідей та способів їх реалізації</a:t>
            </a:r>
          </a:p>
        </p:txBody>
      </p:sp>
      <p:sp>
        <p:nvSpPr>
          <p:cNvPr id="27" name="Стрілка: вправо 26">
            <a:extLst>
              <a:ext uri="{FF2B5EF4-FFF2-40B4-BE49-F238E27FC236}">
                <a16:creationId xmlns:a16="http://schemas.microsoft.com/office/drawing/2014/main" id="{3744292B-F250-97F4-20C0-DEC0AA7B293C}"/>
              </a:ext>
            </a:extLst>
          </p:cNvPr>
          <p:cNvSpPr/>
          <p:nvPr/>
        </p:nvSpPr>
        <p:spPr>
          <a:xfrm>
            <a:off x="793362" y="5818540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9B00911B-6D7F-7DE1-2AB4-704D405AE6C9}"/>
              </a:ext>
            </a:extLst>
          </p:cNvPr>
          <p:cNvSpPr/>
          <p:nvPr/>
        </p:nvSpPr>
        <p:spPr>
          <a:xfrm>
            <a:off x="1231901" y="5692366"/>
            <a:ext cx="2948212" cy="56312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Отримання допомоги у професійному розвитку</a:t>
            </a:r>
          </a:p>
        </p:txBody>
      </p:sp>
      <p:sp>
        <p:nvSpPr>
          <p:cNvPr id="29" name="Стрілка: вправо 28">
            <a:extLst>
              <a:ext uri="{FF2B5EF4-FFF2-40B4-BE49-F238E27FC236}">
                <a16:creationId xmlns:a16="http://schemas.microsoft.com/office/drawing/2014/main" id="{4C161C37-8419-A1EC-8310-9229343C27D5}"/>
              </a:ext>
            </a:extLst>
          </p:cNvPr>
          <p:cNvSpPr/>
          <p:nvPr/>
        </p:nvSpPr>
        <p:spPr>
          <a:xfrm>
            <a:off x="4627984" y="3266404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E77A32CD-0BE0-54FE-7C78-15C80573AA1B}"/>
              </a:ext>
            </a:extLst>
          </p:cNvPr>
          <p:cNvSpPr/>
          <p:nvPr/>
        </p:nvSpPr>
        <p:spPr>
          <a:xfrm>
            <a:off x="5066523" y="3261530"/>
            <a:ext cx="3041518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Поширення свого досвіду</a:t>
            </a:r>
          </a:p>
        </p:txBody>
      </p:sp>
      <p:sp>
        <p:nvSpPr>
          <p:cNvPr id="31" name="Стрілка: вправо 30">
            <a:extLst>
              <a:ext uri="{FF2B5EF4-FFF2-40B4-BE49-F238E27FC236}">
                <a16:creationId xmlns:a16="http://schemas.microsoft.com/office/drawing/2014/main" id="{A9A3FA02-6C90-84C6-1042-F03867BC6BD5}"/>
              </a:ext>
            </a:extLst>
          </p:cNvPr>
          <p:cNvSpPr/>
          <p:nvPr/>
        </p:nvSpPr>
        <p:spPr>
          <a:xfrm>
            <a:off x="4627984" y="3952271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7F405797-2CE7-B423-D149-D17DA404D31E}"/>
              </a:ext>
            </a:extLst>
          </p:cNvPr>
          <p:cNvSpPr/>
          <p:nvPr/>
        </p:nvSpPr>
        <p:spPr>
          <a:xfrm>
            <a:off x="5066522" y="3639486"/>
            <a:ext cx="3041517" cy="9325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Підвищення мотивації через роботу з майбутнім потенціалом підопічного</a:t>
            </a:r>
          </a:p>
        </p:txBody>
      </p:sp>
      <p:sp>
        <p:nvSpPr>
          <p:cNvPr id="33" name="Стрілка: вправо 32">
            <a:extLst>
              <a:ext uri="{FF2B5EF4-FFF2-40B4-BE49-F238E27FC236}">
                <a16:creationId xmlns:a16="http://schemas.microsoft.com/office/drawing/2014/main" id="{00A4BF1B-0181-8387-194B-796BCB5F4800}"/>
              </a:ext>
            </a:extLst>
          </p:cNvPr>
          <p:cNvSpPr/>
          <p:nvPr/>
        </p:nvSpPr>
        <p:spPr>
          <a:xfrm>
            <a:off x="4627983" y="4648891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B81D2DF3-2AED-3E77-5A5C-E3F2AFACE684}"/>
              </a:ext>
            </a:extLst>
          </p:cNvPr>
          <p:cNvSpPr/>
          <p:nvPr/>
        </p:nvSpPr>
        <p:spPr>
          <a:xfrm>
            <a:off x="5066521" y="4644017"/>
            <a:ext cx="3041517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Відчуття відповідальності</a:t>
            </a:r>
          </a:p>
        </p:txBody>
      </p:sp>
      <p:sp>
        <p:nvSpPr>
          <p:cNvPr id="35" name="Стрілка: вправо 34">
            <a:extLst>
              <a:ext uri="{FF2B5EF4-FFF2-40B4-BE49-F238E27FC236}">
                <a16:creationId xmlns:a16="http://schemas.microsoft.com/office/drawing/2014/main" id="{ABB60ACD-022B-DE3C-D82D-E457BD5DCF54}"/>
              </a:ext>
            </a:extLst>
          </p:cNvPr>
          <p:cNvSpPr/>
          <p:nvPr/>
        </p:nvSpPr>
        <p:spPr>
          <a:xfrm>
            <a:off x="4627983" y="5066561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E205996C-BC53-F86E-136B-21F933A54104}"/>
              </a:ext>
            </a:extLst>
          </p:cNvPr>
          <p:cNvSpPr/>
          <p:nvPr/>
        </p:nvSpPr>
        <p:spPr>
          <a:xfrm>
            <a:off x="5062119" y="5070599"/>
            <a:ext cx="2948212" cy="30856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Навчання та розвиток</a:t>
            </a:r>
          </a:p>
        </p:txBody>
      </p:sp>
      <p:sp>
        <p:nvSpPr>
          <p:cNvPr id="37" name="Стрілка: вправо 36">
            <a:extLst>
              <a:ext uri="{FF2B5EF4-FFF2-40B4-BE49-F238E27FC236}">
                <a16:creationId xmlns:a16="http://schemas.microsoft.com/office/drawing/2014/main" id="{3B1AF8B1-5580-F1E8-BE49-8FADAE2CC022}"/>
              </a:ext>
            </a:extLst>
          </p:cNvPr>
          <p:cNvSpPr/>
          <p:nvPr/>
        </p:nvSpPr>
        <p:spPr>
          <a:xfrm>
            <a:off x="4627983" y="5501297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14A972AE-AECC-9D47-500A-604BDEA1B067}"/>
              </a:ext>
            </a:extLst>
          </p:cNvPr>
          <p:cNvSpPr/>
          <p:nvPr/>
        </p:nvSpPr>
        <p:spPr>
          <a:xfrm>
            <a:off x="5066522" y="5515085"/>
            <a:ext cx="2948212" cy="29923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Гордість за підопічного</a:t>
            </a:r>
          </a:p>
        </p:txBody>
      </p:sp>
      <p:sp>
        <p:nvSpPr>
          <p:cNvPr id="39" name="Стрілка: вправо 38">
            <a:extLst>
              <a:ext uri="{FF2B5EF4-FFF2-40B4-BE49-F238E27FC236}">
                <a16:creationId xmlns:a16="http://schemas.microsoft.com/office/drawing/2014/main" id="{990CDB93-1DB0-D59C-BF40-789CA90A4334}"/>
              </a:ext>
            </a:extLst>
          </p:cNvPr>
          <p:cNvSpPr/>
          <p:nvPr/>
        </p:nvSpPr>
        <p:spPr>
          <a:xfrm>
            <a:off x="4623580" y="5935377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b="1" dirty="0">
              <a:solidFill>
                <a:srgbClr val="451B4B"/>
              </a:solidFill>
            </a:endParaRP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F7FD161B-611B-69AD-F11E-1F1F2786DF80}"/>
              </a:ext>
            </a:extLst>
          </p:cNvPr>
          <p:cNvSpPr/>
          <p:nvPr/>
        </p:nvSpPr>
        <p:spPr>
          <a:xfrm>
            <a:off x="5062119" y="5949165"/>
            <a:ext cx="2948212" cy="29923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Визнання колег</a:t>
            </a:r>
          </a:p>
        </p:txBody>
      </p:sp>
      <p:sp>
        <p:nvSpPr>
          <p:cNvPr id="43" name="Стрілка: вправо 42">
            <a:extLst>
              <a:ext uri="{FF2B5EF4-FFF2-40B4-BE49-F238E27FC236}">
                <a16:creationId xmlns:a16="http://schemas.microsoft.com/office/drawing/2014/main" id="{790E856F-2529-F036-719C-15328AC9021B}"/>
              </a:ext>
            </a:extLst>
          </p:cNvPr>
          <p:cNvSpPr/>
          <p:nvPr/>
        </p:nvSpPr>
        <p:spPr>
          <a:xfrm>
            <a:off x="8385241" y="3464378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0C2458B2-DE8C-7DF0-EB76-1888EE27D0D0}"/>
              </a:ext>
            </a:extLst>
          </p:cNvPr>
          <p:cNvSpPr/>
          <p:nvPr/>
        </p:nvSpPr>
        <p:spPr>
          <a:xfrm>
            <a:off x="8823780" y="3394191"/>
            <a:ext cx="2948212" cy="49410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Підвищення мотивації працівників закладу</a:t>
            </a:r>
          </a:p>
        </p:txBody>
      </p:sp>
      <p:sp>
        <p:nvSpPr>
          <p:cNvPr id="45" name="Стрілка: вправо 44">
            <a:extLst>
              <a:ext uri="{FF2B5EF4-FFF2-40B4-BE49-F238E27FC236}">
                <a16:creationId xmlns:a16="http://schemas.microsoft.com/office/drawing/2014/main" id="{38603FA0-C178-04B7-B637-F9E0728FEEC8}"/>
              </a:ext>
            </a:extLst>
          </p:cNvPr>
          <p:cNvSpPr/>
          <p:nvPr/>
        </p:nvSpPr>
        <p:spPr>
          <a:xfrm>
            <a:off x="8385241" y="4063878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4A610D1E-C5BE-B0F8-32CE-B0AB5F0D75C4}"/>
              </a:ext>
            </a:extLst>
          </p:cNvPr>
          <p:cNvSpPr/>
          <p:nvPr/>
        </p:nvSpPr>
        <p:spPr>
          <a:xfrm>
            <a:off x="8823780" y="4077670"/>
            <a:ext cx="2948212" cy="32657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Покращення комунікації</a:t>
            </a:r>
          </a:p>
        </p:txBody>
      </p:sp>
      <p:sp>
        <p:nvSpPr>
          <p:cNvPr id="47" name="Стрілка: вправо 46">
            <a:extLst>
              <a:ext uri="{FF2B5EF4-FFF2-40B4-BE49-F238E27FC236}">
                <a16:creationId xmlns:a16="http://schemas.microsoft.com/office/drawing/2014/main" id="{1CE7E179-33B5-2961-D774-40202D97EB0F}"/>
              </a:ext>
            </a:extLst>
          </p:cNvPr>
          <p:cNvSpPr/>
          <p:nvPr/>
        </p:nvSpPr>
        <p:spPr>
          <a:xfrm>
            <a:off x="8385241" y="4586248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1E88A6CD-D2BA-9B1A-85D0-09BBEAFA1A15}"/>
              </a:ext>
            </a:extLst>
          </p:cNvPr>
          <p:cNvSpPr/>
          <p:nvPr/>
        </p:nvSpPr>
        <p:spPr>
          <a:xfrm>
            <a:off x="8823780" y="4516061"/>
            <a:ext cx="2475879" cy="49410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Обмін ефективними практиками</a:t>
            </a:r>
          </a:p>
        </p:txBody>
      </p:sp>
      <p:sp>
        <p:nvSpPr>
          <p:cNvPr id="49" name="Стрілка: вправо 48">
            <a:extLst>
              <a:ext uri="{FF2B5EF4-FFF2-40B4-BE49-F238E27FC236}">
                <a16:creationId xmlns:a16="http://schemas.microsoft.com/office/drawing/2014/main" id="{C8EA76D2-7E23-7D19-D3A4-5B8264101605}"/>
              </a:ext>
            </a:extLst>
          </p:cNvPr>
          <p:cNvSpPr/>
          <p:nvPr/>
        </p:nvSpPr>
        <p:spPr>
          <a:xfrm>
            <a:off x="8385241" y="5150545"/>
            <a:ext cx="438539" cy="326571"/>
          </a:xfrm>
          <a:prstGeom prst="rightArrow">
            <a:avLst/>
          </a:prstGeom>
          <a:solidFill>
            <a:srgbClr val="451B4B"/>
          </a:solidFill>
          <a:ln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0F638313-DC1D-2493-C425-2ED170A96734}"/>
              </a:ext>
            </a:extLst>
          </p:cNvPr>
          <p:cNvSpPr/>
          <p:nvPr/>
        </p:nvSpPr>
        <p:spPr>
          <a:xfrm>
            <a:off x="8823780" y="5136341"/>
            <a:ext cx="2283306" cy="31532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Культура співпраці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278BA9B-F665-C33A-06A5-7EA7ED2FF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9" y="90333"/>
            <a:ext cx="1525901" cy="1453240"/>
          </a:xfrm>
          <a:prstGeom prst="rect">
            <a:avLst/>
          </a:prstGeom>
        </p:spPr>
      </p:pic>
      <p:cxnSp>
        <p:nvCxnSpPr>
          <p:cNvPr id="14" name="Пряма сполучна лінія 13">
            <a:extLst>
              <a:ext uri="{FF2B5EF4-FFF2-40B4-BE49-F238E27FC236}">
                <a16:creationId xmlns:a16="http://schemas.microsoft.com/office/drawing/2014/main" id="{59DFC85D-C59A-FFEE-C202-FCD3FD693E05}"/>
              </a:ext>
            </a:extLst>
          </p:cNvPr>
          <p:cNvCxnSpPr/>
          <p:nvPr/>
        </p:nvCxnSpPr>
        <p:spPr>
          <a:xfrm>
            <a:off x="0" y="6559419"/>
            <a:ext cx="12192000" cy="0"/>
          </a:xfrm>
          <a:prstGeom prst="line">
            <a:avLst/>
          </a:prstGeom>
          <a:ln w="38100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985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56371E5D-043D-8E22-0A1F-474A47535FF6}"/>
              </a:ext>
            </a:extLst>
          </p:cNvPr>
          <p:cNvSpPr/>
          <p:nvPr/>
        </p:nvSpPr>
        <p:spPr>
          <a:xfrm>
            <a:off x="6250001" y="1734166"/>
            <a:ext cx="5502488" cy="4814590"/>
          </a:xfrm>
          <a:prstGeom prst="roundRect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3ECBA40E-8C9D-1CD9-892B-1CEEAC4B80DC}"/>
              </a:ext>
            </a:extLst>
          </p:cNvPr>
          <p:cNvSpPr/>
          <p:nvPr/>
        </p:nvSpPr>
        <p:spPr>
          <a:xfrm>
            <a:off x="5980922" y="643812"/>
            <a:ext cx="4058818" cy="662474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1FFE81-91FE-4D06-2F35-A8D8E5160F7E}"/>
              </a:ext>
            </a:extLst>
          </p:cNvPr>
          <p:cNvSpPr/>
          <p:nvPr/>
        </p:nvSpPr>
        <p:spPr>
          <a:xfrm>
            <a:off x="6100409" y="797386"/>
            <a:ext cx="3801182" cy="3553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НАПРЯМИ НАСТАВНИЦТВА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857FBFC2-08A8-3147-103E-F4EF4CDE73CC}"/>
              </a:ext>
            </a:extLst>
          </p:cNvPr>
          <p:cNvSpPr/>
          <p:nvPr/>
        </p:nvSpPr>
        <p:spPr>
          <a:xfrm>
            <a:off x="6406048" y="1887741"/>
            <a:ext cx="5182673" cy="4488783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19D45B-B235-4A10-20E3-AE4D2A6D9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0000" y1="47500" x2="30000" y2="4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698118" flipV="1">
            <a:off x="4999145" y="862292"/>
            <a:ext cx="822202" cy="674818"/>
          </a:xfrm>
          <a:prstGeom prst="rect">
            <a:avLst/>
          </a:prstGeom>
        </p:spPr>
      </p:pic>
      <p:sp>
        <p:nvSpPr>
          <p:cNvPr id="7" name="Ромб 6">
            <a:extLst>
              <a:ext uri="{FF2B5EF4-FFF2-40B4-BE49-F238E27FC236}">
                <a16:creationId xmlns:a16="http://schemas.microsoft.com/office/drawing/2014/main" id="{266A6479-DC95-F524-257F-A12E3980B5AB}"/>
              </a:ext>
            </a:extLst>
          </p:cNvPr>
          <p:cNvSpPr/>
          <p:nvPr/>
        </p:nvSpPr>
        <p:spPr>
          <a:xfrm>
            <a:off x="6667306" y="2256676"/>
            <a:ext cx="149289" cy="167951"/>
          </a:xfrm>
          <a:prstGeom prst="diamond">
            <a:avLst/>
          </a:prstGeom>
          <a:solidFill>
            <a:srgbClr val="451B4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AC7093D-8541-17AA-8ABB-9594D4841300}"/>
              </a:ext>
            </a:extLst>
          </p:cNvPr>
          <p:cNvSpPr/>
          <p:nvPr/>
        </p:nvSpPr>
        <p:spPr>
          <a:xfrm>
            <a:off x="6816594" y="2177365"/>
            <a:ext cx="3825552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i="1" dirty="0">
                <a:solidFill>
                  <a:srgbClr val="451B4B"/>
                </a:solidFill>
              </a:rPr>
              <a:t>Організація освітнього процесу та методичні питання</a:t>
            </a:r>
          </a:p>
        </p:txBody>
      </p:sp>
      <p:sp>
        <p:nvSpPr>
          <p:cNvPr id="9" name="Ромб 8">
            <a:extLst>
              <a:ext uri="{FF2B5EF4-FFF2-40B4-BE49-F238E27FC236}">
                <a16:creationId xmlns:a16="http://schemas.microsoft.com/office/drawing/2014/main" id="{67BB50D4-B5FD-8AC2-3F60-64E14C5466E8}"/>
              </a:ext>
            </a:extLst>
          </p:cNvPr>
          <p:cNvSpPr/>
          <p:nvPr/>
        </p:nvSpPr>
        <p:spPr>
          <a:xfrm>
            <a:off x="6667306" y="2764816"/>
            <a:ext cx="149289" cy="167951"/>
          </a:xfrm>
          <a:prstGeom prst="diamond">
            <a:avLst/>
          </a:prstGeom>
          <a:solidFill>
            <a:srgbClr val="451B4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i="1" dirty="0">
              <a:solidFill>
                <a:srgbClr val="451B4B"/>
              </a:solidFill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1AACA6D-F247-951D-92F1-3DDDB97FC6A9}"/>
              </a:ext>
            </a:extLst>
          </p:cNvPr>
          <p:cNvSpPr/>
          <p:nvPr/>
        </p:nvSpPr>
        <p:spPr>
          <a:xfrm>
            <a:off x="6816593" y="2685505"/>
            <a:ext cx="4292083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i="1" dirty="0">
                <a:solidFill>
                  <a:srgbClr val="451B4B"/>
                </a:solidFill>
              </a:rPr>
              <a:t>Реалізація освітньої філософії НУШ</a:t>
            </a:r>
          </a:p>
        </p:txBody>
      </p:sp>
      <p:sp>
        <p:nvSpPr>
          <p:cNvPr id="11" name="Ромб 10">
            <a:extLst>
              <a:ext uri="{FF2B5EF4-FFF2-40B4-BE49-F238E27FC236}">
                <a16:creationId xmlns:a16="http://schemas.microsoft.com/office/drawing/2014/main" id="{BE19C714-8CD9-3B0A-C659-96E4DA6FB583}"/>
              </a:ext>
            </a:extLst>
          </p:cNvPr>
          <p:cNvSpPr/>
          <p:nvPr/>
        </p:nvSpPr>
        <p:spPr>
          <a:xfrm>
            <a:off x="6667305" y="3268291"/>
            <a:ext cx="149289" cy="167951"/>
          </a:xfrm>
          <a:prstGeom prst="diamond">
            <a:avLst/>
          </a:prstGeom>
          <a:solidFill>
            <a:srgbClr val="451B4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7C551A10-7914-AD0A-1F3F-1749DE2C0169}"/>
              </a:ext>
            </a:extLst>
          </p:cNvPr>
          <p:cNvSpPr/>
          <p:nvPr/>
        </p:nvSpPr>
        <p:spPr>
          <a:xfrm>
            <a:off x="6816593" y="3188980"/>
            <a:ext cx="3825553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i="1" dirty="0">
                <a:solidFill>
                  <a:srgbClr val="451B4B"/>
                </a:solidFill>
              </a:rPr>
              <a:t>Мотивація та залучення учнів до навчальної діяльності</a:t>
            </a:r>
          </a:p>
        </p:txBody>
      </p:sp>
      <p:sp>
        <p:nvSpPr>
          <p:cNvPr id="13" name="Ромб 12">
            <a:extLst>
              <a:ext uri="{FF2B5EF4-FFF2-40B4-BE49-F238E27FC236}">
                <a16:creationId xmlns:a16="http://schemas.microsoft.com/office/drawing/2014/main" id="{C2792A50-1578-4420-658C-A55FEAF0C2A6}"/>
              </a:ext>
            </a:extLst>
          </p:cNvPr>
          <p:cNvSpPr/>
          <p:nvPr/>
        </p:nvSpPr>
        <p:spPr>
          <a:xfrm>
            <a:off x="6667305" y="4196312"/>
            <a:ext cx="149289" cy="167951"/>
          </a:xfrm>
          <a:prstGeom prst="diamond">
            <a:avLst/>
          </a:prstGeom>
          <a:solidFill>
            <a:srgbClr val="451B4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2A1997C-4243-6076-6EF1-D4C175B1FF34}"/>
              </a:ext>
            </a:extLst>
          </p:cNvPr>
          <p:cNvSpPr/>
          <p:nvPr/>
        </p:nvSpPr>
        <p:spPr>
          <a:xfrm>
            <a:off x="6816594" y="3659797"/>
            <a:ext cx="4049488" cy="120665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i="1" dirty="0">
                <a:solidFill>
                  <a:srgbClr val="451B4B"/>
                </a:solidFill>
              </a:rPr>
              <a:t>Ефективне партнерство та вирішення проблемних питань спільно з батьками, колегами, фахівцями, адміністрацією тощо</a:t>
            </a:r>
          </a:p>
        </p:txBody>
      </p:sp>
      <p:sp>
        <p:nvSpPr>
          <p:cNvPr id="17" name="Ромб 16">
            <a:extLst>
              <a:ext uri="{FF2B5EF4-FFF2-40B4-BE49-F238E27FC236}">
                <a16:creationId xmlns:a16="http://schemas.microsoft.com/office/drawing/2014/main" id="{A680A102-7216-A7F7-63E6-C5410CDF2590}"/>
              </a:ext>
            </a:extLst>
          </p:cNvPr>
          <p:cNvSpPr/>
          <p:nvPr/>
        </p:nvSpPr>
        <p:spPr>
          <a:xfrm>
            <a:off x="6667305" y="4980268"/>
            <a:ext cx="149289" cy="167951"/>
          </a:xfrm>
          <a:prstGeom prst="diamond">
            <a:avLst/>
          </a:prstGeom>
          <a:solidFill>
            <a:srgbClr val="451B4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90B69C3-EC6C-CFF0-B0A5-082968DC01B8}"/>
              </a:ext>
            </a:extLst>
          </p:cNvPr>
          <p:cNvSpPr/>
          <p:nvPr/>
        </p:nvSpPr>
        <p:spPr>
          <a:xfrm>
            <a:off x="6816593" y="4900957"/>
            <a:ext cx="4683970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i="1" dirty="0">
                <a:solidFill>
                  <a:srgbClr val="451B4B"/>
                </a:solidFill>
              </a:rPr>
              <a:t>Застосування інноваційних технологій</a:t>
            </a:r>
          </a:p>
        </p:txBody>
      </p:sp>
      <p:sp>
        <p:nvSpPr>
          <p:cNvPr id="21" name="Ромб 20">
            <a:extLst>
              <a:ext uri="{FF2B5EF4-FFF2-40B4-BE49-F238E27FC236}">
                <a16:creationId xmlns:a16="http://schemas.microsoft.com/office/drawing/2014/main" id="{0F6C359F-FFD0-0181-1BE0-BD1CE4EB03E6}"/>
              </a:ext>
            </a:extLst>
          </p:cNvPr>
          <p:cNvSpPr/>
          <p:nvPr/>
        </p:nvSpPr>
        <p:spPr>
          <a:xfrm>
            <a:off x="6667305" y="5318993"/>
            <a:ext cx="149289" cy="167951"/>
          </a:xfrm>
          <a:prstGeom prst="diamond">
            <a:avLst/>
          </a:prstGeom>
          <a:solidFill>
            <a:srgbClr val="451B4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4311387-558B-05CF-3B53-EA41254AD5D2}"/>
              </a:ext>
            </a:extLst>
          </p:cNvPr>
          <p:cNvSpPr/>
          <p:nvPr/>
        </p:nvSpPr>
        <p:spPr>
          <a:xfrm>
            <a:off x="6816593" y="5239682"/>
            <a:ext cx="4683970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i="1" dirty="0">
                <a:solidFill>
                  <a:srgbClr val="451B4B"/>
                </a:solidFill>
              </a:rPr>
              <a:t>Особистісно орієнтований підхід</a:t>
            </a:r>
          </a:p>
        </p:txBody>
      </p:sp>
      <p:sp>
        <p:nvSpPr>
          <p:cNvPr id="23" name="Ромб 22">
            <a:extLst>
              <a:ext uri="{FF2B5EF4-FFF2-40B4-BE49-F238E27FC236}">
                <a16:creationId xmlns:a16="http://schemas.microsoft.com/office/drawing/2014/main" id="{EB0906AE-72C8-78C6-FA25-7574E647DA3B}"/>
              </a:ext>
            </a:extLst>
          </p:cNvPr>
          <p:cNvSpPr/>
          <p:nvPr/>
        </p:nvSpPr>
        <p:spPr>
          <a:xfrm>
            <a:off x="6667305" y="5616073"/>
            <a:ext cx="149289" cy="167951"/>
          </a:xfrm>
          <a:prstGeom prst="diamond">
            <a:avLst/>
          </a:prstGeom>
          <a:solidFill>
            <a:srgbClr val="451B4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61CE6E3F-E2C0-C258-7740-A0B91663A409}"/>
              </a:ext>
            </a:extLst>
          </p:cNvPr>
          <p:cNvSpPr/>
          <p:nvPr/>
        </p:nvSpPr>
        <p:spPr>
          <a:xfrm>
            <a:off x="6816593" y="5536762"/>
            <a:ext cx="4683970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i="1" dirty="0">
                <a:solidFill>
                  <a:srgbClr val="451B4B"/>
                </a:solidFill>
              </a:rPr>
              <a:t>Компетентнісний підхід</a:t>
            </a:r>
          </a:p>
        </p:txBody>
      </p:sp>
      <p:sp>
        <p:nvSpPr>
          <p:cNvPr id="25" name="Ромб 24">
            <a:extLst>
              <a:ext uri="{FF2B5EF4-FFF2-40B4-BE49-F238E27FC236}">
                <a16:creationId xmlns:a16="http://schemas.microsoft.com/office/drawing/2014/main" id="{8F61DB0A-98DE-2916-1D0F-B7E9D2CF76BF}"/>
              </a:ext>
            </a:extLst>
          </p:cNvPr>
          <p:cNvSpPr/>
          <p:nvPr/>
        </p:nvSpPr>
        <p:spPr>
          <a:xfrm>
            <a:off x="6667305" y="5908488"/>
            <a:ext cx="149289" cy="167951"/>
          </a:xfrm>
          <a:prstGeom prst="diamond">
            <a:avLst/>
          </a:prstGeom>
          <a:solidFill>
            <a:srgbClr val="451B4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9C3AB113-88F0-8471-0AB0-01E910A6F5D6}"/>
              </a:ext>
            </a:extLst>
          </p:cNvPr>
          <p:cNvSpPr/>
          <p:nvPr/>
        </p:nvSpPr>
        <p:spPr>
          <a:xfrm>
            <a:off x="6816593" y="5829177"/>
            <a:ext cx="4683970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i="1" dirty="0">
                <a:solidFill>
                  <a:srgbClr val="451B4B"/>
                </a:solidFill>
              </a:rPr>
              <a:t>Інклюзивна освіта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A1ECB627-77D1-E5B7-2E3A-E3FF47039137}"/>
              </a:ext>
            </a:extLst>
          </p:cNvPr>
          <p:cNvSpPr/>
          <p:nvPr/>
        </p:nvSpPr>
        <p:spPr>
          <a:xfrm>
            <a:off x="1616207" y="1855409"/>
            <a:ext cx="3784586" cy="1559818"/>
          </a:xfrm>
          <a:prstGeom prst="rect">
            <a:avLst/>
          </a:prstGeom>
          <a:noFill/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Запити підопічного до процесу наставництва можуть бути абсолютно різними, але існують особливо актуальні та поширені напрямки</a:t>
            </a:r>
            <a:endParaRPr lang="uk-UA" sz="2000" dirty="0">
              <a:solidFill>
                <a:srgbClr val="451B4B"/>
              </a:solidFill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021D8B1-75BD-0B3C-8C0D-5AE5A33AD7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0000" l="9785" r="92955">
                        <a14:foregroundMark x1="70646" y1="39333" x2="70646" y2="39333"/>
                        <a14:foregroundMark x1="74951" y1="31667" x2="74951" y2="31667"/>
                        <a14:foregroundMark x1="32485" y1="76167" x2="32485" y2="7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0665" y="2256676"/>
            <a:ext cx="1609551" cy="1890323"/>
          </a:xfrm>
          <a:prstGeom prst="rect">
            <a:avLst/>
          </a:prstGeom>
        </p:spPr>
      </p:pic>
      <p:pic>
        <p:nvPicPr>
          <p:cNvPr id="31" name="Рисунок 30" descr="Зображення, що містить мультфільм, картинки, ссавець, Графіка&#10;&#10;Автоматично згенерований опис">
            <a:extLst>
              <a:ext uri="{FF2B5EF4-FFF2-40B4-BE49-F238E27FC236}">
                <a16:creationId xmlns:a16="http://schemas.microsoft.com/office/drawing/2014/main" id="{5CBB0172-1A6F-B33B-7C4D-7088A0E0CD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003" y="4011052"/>
            <a:ext cx="2457260" cy="24572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FB78EB-186D-EBD9-18BD-9C2D36219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0000" y1="47500" x2="30000" y2="4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541266" flipV="1">
            <a:off x="5250949" y="3216785"/>
            <a:ext cx="822202" cy="67481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68309F9-3E36-4ED2-B7FE-C89E166C53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9" y="90333"/>
            <a:ext cx="1525901" cy="145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61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3ECBA40E-8C9D-1CD9-892B-1CEEAC4B80DC}"/>
              </a:ext>
            </a:extLst>
          </p:cNvPr>
          <p:cNvSpPr/>
          <p:nvPr/>
        </p:nvSpPr>
        <p:spPr>
          <a:xfrm>
            <a:off x="5980922" y="643812"/>
            <a:ext cx="4572000" cy="662474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1FFE81-91FE-4D06-2F35-A8D8E5160F7E}"/>
              </a:ext>
            </a:extLst>
          </p:cNvPr>
          <p:cNvSpPr/>
          <p:nvPr/>
        </p:nvSpPr>
        <p:spPr>
          <a:xfrm>
            <a:off x="6100408" y="797386"/>
            <a:ext cx="4281789" cy="3553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ЯКИМ МАЄ БУТИ НАСТАВНИК?</a:t>
            </a:r>
          </a:p>
        </p:txBody>
      </p:sp>
      <p:cxnSp>
        <p:nvCxnSpPr>
          <p:cNvPr id="5" name="Пряма сполучна лінія 4">
            <a:extLst>
              <a:ext uri="{FF2B5EF4-FFF2-40B4-BE49-F238E27FC236}">
                <a16:creationId xmlns:a16="http://schemas.microsoft.com/office/drawing/2014/main" id="{94587BFB-69BF-B8CA-F8DC-6A029862CEC7}"/>
              </a:ext>
            </a:extLst>
          </p:cNvPr>
          <p:cNvCxnSpPr>
            <a:cxnSpLocks/>
          </p:cNvCxnSpPr>
          <p:nvPr/>
        </p:nvCxnSpPr>
        <p:spPr>
          <a:xfrm>
            <a:off x="8196635" y="1306286"/>
            <a:ext cx="0" cy="149290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539FC261-8F8C-28CE-13AD-C204F8EF09D2}"/>
              </a:ext>
            </a:extLst>
          </p:cNvPr>
          <p:cNvCxnSpPr>
            <a:cxnSpLocks/>
          </p:cNvCxnSpPr>
          <p:nvPr/>
        </p:nvCxnSpPr>
        <p:spPr>
          <a:xfrm>
            <a:off x="8349035" y="1309393"/>
            <a:ext cx="0" cy="149290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9B66E5C-B296-0443-2DBE-FD2ACC9A8653}"/>
              </a:ext>
            </a:extLst>
          </p:cNvPr>
          <p:cNvSpPr/>
          <p:nvPr/>
        </p:nvSpPr>
        <p:spPr>
          <a:xfrm>
            <a:off x="7081934" y="1455576"/>
            <a:ext cx="2369975" cy="352256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РИСИ НАСТАВНИКА</a:t>
            </a:r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3F08023-EE92-A91D-A585-1B29D4A02BF0}"/>
              </a:ext>
            </a:extLst>
          </p:cNvPr>
          <p:cNvSpPr/>
          <p:nvPr/>
        </p:nvSpPr>
        <p:spPr>
          <a:xfrm>
            <a:off x="3938176" y="1831038"/>
            <a:ext cx="2220686" cy="59536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Інтерес до процесу викладання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E06D0D9-17FF-6DC9-16C5-BF7EAF6D6939}"/>
              </a:ext>
            </a:extLst>
          </p:cNvPr>
          <p:cNvSpPr/>
          <p:nvPr/>
        </p:nvSpPr>
        <p:spPr>
          <a:xfrm>
            <a:off x="4957389" y="1664485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A08DA85-A800-FF30-F43C-C4E8B06D51C0}"/>
              </a:ext>
            </a:extLst>
          </p:cNvPr>
          <p:cNvSpPr/>
          <p:nvPr/>
        </p:nvSpPr>
        <p:spPr>
          <a:xfrm>
            <a:off x="9573212" y="2936346"/>
            <a:ext cx="2438403" cy="59536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Уміння активно слухати, підтримка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8A627A6B-BB48-8EB5-3F10-32FF742A04DC}"/>
              </a:ext>
            </a:extLst>
          </p:cNvPr>
          <p:cNvSpPr/>
          <p:nvPr/>
        </p:nvSpPr>
        <p:spPr>
          <a:xfrm>
            <a:off x="10688839" y="2769793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6F84D8A-3388-E83A-95DD-2B073E3AD996}"/>
              </a:ext>
            </a:extLst>
          </p:cNvPr>
          <p:cNvSpPr/>
          <p:nvPr/>
        </p:nvSpPr>
        <p:spPr>
          <a:xfrm>
            <a:off x="7697751" y="2652079"/>
            <a:ext cx="1981203" cy="33694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Переконливість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5F60FB24-8686-7495-47B8-54BB5263CA7B}"/>
              </a:ext>
            </a:extLst>
          </p:cNvPr>
          <p:cNvSpPr/>
          <p:nvPr/>
        </p:nvSpPr>
        <p:spPr>
          <a:xfrm>
            <a:off x="8589452" y="2485526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2933BFB-7269-E8D1-D5D1-582B476EF164}"/>
              </a:ext>
            </a:extLst>
          </p:cNvPr>
          <p:cNvSpPr/>
          <p:nvPr/>
        </p:nvSpPr>
        <p:spPr>
          <a:xfrm>
            <a:off x="9181324" y="3864818"/>
            <a:ext cx="2220686" cy="33694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Доброзичливість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699D634A-44E7-AC03-8F66-7FE4A112DAC8}"/>
              </a:ext>
            </a:extLst>
          </p:cNvPr>
          <p:cNvSpPr/>
          <p:nvPr/>
        </p:nvSpPr>
        <p:spPr>
          <a:xfrm>
            <a:off x="10200537" y="3698265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6941643-41CF-3189-23A9-A79CADDA70B9}"/>
              </a:ext>
            </a:extLst>
          </p:cNvPr>
          <p:cNvSpPr/>
          <p:nvPr/>
        </p:nvSpPr>
        <p:spPr>
          <a:xfrm>
            <a:off x="5980922" y="2251490"/>
            <a:ext cx="1797699" cy="80117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Безперервний професійний розвиток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7B44BCF-A8A6-705B-F539-9E53ABA3128B}"/>
              </a:ext>
            </a:extLst>
          </p:cNvPr>
          <p:cNvSpPr/>
          <p:nvPr/>
        </p:nvSpPr>
        <p:spPr>
          <a:xfrm>
            <a:off x="6785528" y="2084937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E4DBE6D-67D2-1C9D-A63B-F9B76F0FA8FC}"/>
              </a:ext>
            </a:extLst>
          </p:cNvPr>
          <p:cNvSpPr/>
          <p:nvPr/>
        </p:nvSpPr>
        <p:spPr>
          <a:xfrm>
            <a:off x="4074362" y="2946793"/>
            <a:ext cx="2220686" cy="59536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Відкритість до експериментів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B603D4A4-4BF3-D68E-F226-3C87C8842125}"/>
              </a:ext>
            </a:extLst>
          </p:cNvPr>
          <p:cNvSpPr/>
          <p:nvPr/>
        </p:nvSpPr>
        <p:spPr>
          <a:xfrm>
            <a:off x="5093575" y="2780240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CC7DA38-BF34-4C4F-D0FD-D0202AA25A7D}"/>
              </a:ext>
            </a:extLst>
          </p:cNvPr>
          <p:cNvSpPr/>
          <p:nvPr/>
        </p:nvSpPr>
        <p:spPr>
          <a:xfrm>
            <a:off x="5980922" y="5867045"/>
            <a:ext cx="2886271" cy="59536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Відкритість до співпраці, зворотного зв’язку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1254F3B8-8A42-F076-6344-379D8A6C06DC}"/>
              </a:ext>
            </a:extLst>
          </p:cNvPr>
          <p:cNvSpPr/>
          <p:nvPr/>
        </p:nvSpPr>
        <p:spPr>
          <a:xfrm>
            <a:off x="7320485" y="5700492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D9828A1C-7DD1-F922-E9CE-4155899C0677}"/>
              </a:ext>
            </a:extLst>
          </p:cNvPr>
          <p:cNvSpPr/>
          <p:nvPr/>
        </p:nvSpPr>
        <p:spPr>
          <a:xfrm>
            <a:off x="4077937" y="4133540"/>
            <a:ext cx="1618238" cy="59536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Уміння мотивувати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89F5C589-5812-2E5E-09F2-71A6FFCABBA0}"/>
              </a:ext>
            </a:extLst>
          </p:cNvPr>
          <p:cNvSpPr/>
          <p:nvPr/>
        </p:nvSpPr>
        <p:spPr>
          <a:xfrm>
            <a:off x="4789235" y="3966987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68F6858E-2BF7-A55F-0275-5D2A1BBE3D5F}"/>
              </a:ext>
            </a:extLst>
          </p:cNvPr>
          <p:cNvSpPr/>
          <p:nvPr/>
        </p:nvSpPr>
        <p:spPr>
          <a:xfrm>
            <a:off x="5512732" y="4204508"/>
            <a:ext cx="2220686" cy="87823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Сприяння професійному розвитку колег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160CF1A-0053-C3BF-A402-FC9C59DE2AF8}"/>
              </a:ext>
            </a:extLst>
          </p:cNvPr>
          <p:cNvSpPr/>
          <p:nvPr/>
        </p:nvSpPr>
        <p:spPr>
          <a:xfrm>
            <a:off x="6531945" y="4037955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6CEA03EA-49E0-D73B-651B-F871FC7CD194}"/>
              </a:ext>
            </a:extLst>
          </p:cNvPr>
          <p:cNvSpPr/>
          <p:nvPr/>
        </p:nvSpPr>
        <p:spPr>
          <a:xfrm>
            <a:off x="7098255" y="3301314"/>
            <a:ext cx="2220686" cy="8154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Здатність бачити потребу у змінах і реалізовувати їх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AC2278E7-A21F-6B60-A0FC-ECFCFEB75237}"/>
              </a:ext>
            </a:extLst>
          </p:cNvPr>
          <p:cNvSpPr/>
          <p:nvPr/>
        </p:nvSpPr>
        <p:spPr>
          <a:xfrm>
            <a:off x="8117468" y="3134762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C2123390-CC2C-E35A-CE87-EA7C6AE23B34}"/>
              </a:ext>
            </a:extLst>
          </p:cNvPr>
          <p:cNvSpPr/>
          <p:nvPr/>
        </p:nvSpPr>
        <p:spPr>
          <a:xfrm>
            <a:off x="4284203" y="5432184"/>
            <a:ext cx="2220686" cy="26830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Цілеспрямованість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A42EDEE6-7D06-2B1F-581F-C3EB2A1862BB}"/>
              </a:ext>
            </a:extLst>
          </p:cNvPr>
          <p:cNvSpPr/>
          <p:nvPr/>
        </p:nvSpPr>
        <p:spPr>
          <a:xfrm>
            <a:off x="5303416" y="5265631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348DE915-E15C-83E4-952A-26D1EB291652}"/>
              </a:ext>
            </a:extLst>
          </p:cNvPr>
          <p:cNvSpPr/>
          <p:nvPr/>
        </p:nvSpPr>
        <p:spPr>
          <a:xfrm>
            <a:off x="7819055" y="4617752"/>
            <a:ext cx="2096276" cy="78895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Відповідальність, чесність, довіра, конфіденційність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4E9BBA05-3A5E-EA9E-CE7C-C43B3B7AD2C1}"/>
              </a:ext>
            </a:extLst>
          </p:cNvPr>
          <p:cNvSpPr/>
          <p:nvPr/>
        </p:nvSpPr>
        <p:spPr>
          <a:xfrm>
            <a:off x="8782282" y="4451199"/>
            <a:ext cx="182259" cy="170389"/>
          </a:xfrm>
          <a:prstGeom prst="ellipse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733A438B-4262-E0E0-55A3-2118FDB56FBA}"/>
              </a:ext>
            </a:extLst>
          </p:cNvPr>
          <p:cNvSpPr/>
          <p:nvPr/>
        </p:nvSpPr>
        <p:spPr>
          <a:xfrm>
            <a:off x="1142067" y="1811929"/>
            <a:ext cx="2369975" cy="352256"/>
          </a:xfrm>
          <a:prstGeom prst="rect">
            <a:avLst/>
          </a:prstGeom>
          <a:solidFill>
            <a:schemeClr val="accent2">
              <a:lumMod val="90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451B4B"/>
                </a:solidFill>
              </a:rPr>
              <a:t>РОЛЬ НАСТАВНИКА</a:t>
            </a:r>
            <a:endParaRPr lang="uk-UA" sz="2000" dirty="0">
              <a:solidFill>
                <a:srgbClr val="451B4B"/>
              </a:solidFill>
            </a:endParaRPr>
          </a:p>
        </p:txBody>
      </p:sp>
      <p:cxnSp>
        <p:nvCxnSpPr>
          <p:cNvPr id="37" name="Пряма сполучна лінія 36">
            <a:extLst>
              <a:ext uri="{FF2B5EF4-FFF2-40B4-BE49-F238E27FC236}">
                <a16:creationId xmlns:a16="http://schemas.microsoft.com/office/drawing/2014/main" id="{EFBC8759-F7DF-A1B5-FC1E-849B916AE13B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2262964" y="2164185"/>
            <a:ext cx="64091" cy="4693815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981B0EC2-C944-EFF8-1FE1-CC2C90F5779E}"/>
              </a:ext>
            </a:extLst>
          </p:cNvPr>
          <p:cNvSpPr/>
          <p:nvPr/>
        </p:nvSpPr>
        <p:spPr>
          <a:xfrm>
            <a:off x="928803" y="2298231"/>
            <a:ext cx="2785555" cy="1351917"/>
          </a:xfrm>
          <a:prstGeom prst="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451B4B"/>
                </a:solidFill>
              </a:rPr>
              <a:t>Слухати підопічного, ставити зустрічні запитання, підтри-мувати в процесі змін, забез-печувати зворотній зв’язок, заохочувати до рефлексії</a:t>
            </a:r>
          </a:p>
        </p:txBody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BF0D63FE-F7FB-704C-4BD1-44D9CA848FE8}"/>
              </a:ext>
            </a:extLst>
          </p:cNvPr>
          <p:cNvSpPr/>
          <p:nvPr/>
        </p:nvSpPr>
        <p:spPr>
          <a:xfrm>
            <a:off x="896448" y="3778311"/>
            <a:ext cx="2785555" cy="1334852"/>
          </a:xfrm>
          <a:prstGeom prst="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451B4B"/>
                </a:solidFill>
              </a:rPr>
              <a:t>Надавати інформацію, діли-тися власним досвідом, кон-сультувати щодо професій-ного розвитку, допомагати визначати його напрямки</a:t>
            </a: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60CA35BA-01AF-A38F-08CE-39623A076B80}"/>
              </a:ext>
            </a:extLst>
          </p:cNvPr>
          <p:cNvSpPr/>
          <p:nvPr/>
        </p:nvSpPr>
        <p:spPr>
          <a:xfrm>
            <a:off x="887116" y="5241326"/>
            <a:ext cx="2785555" cy="595366"/>
          </a:xfrm>
          <a:prstGeom prst="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451B4B"/>
                </a:solidFill>
              </a:rPr>
              <a:t>Пропонувати альтернативні варіанти вирішення проблем</a:t>
            </a:r>
          </a:p>
        </p:txBody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B4D5F816-7615-BFC1-FA94-AD57EF888555}"/>
              </a:ext>
            </a:extLst>
          </p:cNvPr>
          <p:cNvSpPr/>
          <p:nvPr/>
        </p:nvSpPr>
        <p:spPr>
          <a:xfrm>
            <a:off x="896952" y="5964855"/>
            <a:ext cx="2785555" cy="595366"/>
          </a:xfrm>
          <a:prstGeom prst="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451B4B"/>
                </a:solidFill>
              </a:rPr>
              <a:t>Формувати дружні відноси-ни на базі довіри і підтримки</a:t>
            </a:r>
          </a:p>
        </p:txBody>
      </p:sp>
      <p:pic>
        <p:nvPicPr>
          <p:cNvPr id="46" name="Рисунок 45" descr="Зображення, що містить картинки, Мультфільм, ілюстрація, малюнок&#10;&#10;Автоматично згенерований опис">
            <a:extLst>
              <a:ext uri="{FF2B5EF4-FFF2-40B4-BE49-F238E27FC236}">
                <a16:creationId xmlns:a16="http://schemas.microsoft.com/office/drawing/2014/main" id="{F1EF32E6-3BCC-9257-0A9E-61750BEA1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9823" y="4511092"/>
            <a:ext cx="2220687" cy="2220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1818F7-68F9-5694-AD1F-7A299FB98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9" y="90333"/>
            <a:ext cx="1525901" cy="145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3ECBA40E-8C9D-1CD9-892B-1CEEAC4B80DC}"/>
              </a:ext>
            </a:extLst>
          </p:cNvPr>
          <p:cNvSpPr/>
          <p:nvPr/>
        </p:nvSpPr>
        <p:spPr>
          <a:xfrm>
            <a:off x="5980921" y="643812"/>
            <a:ext cx="4180115" cy="662474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1FFE81-91FE-4D06-2F35-A8D8E5160F7E}"/>
              </a:ext>
            </a:extLst>
          </p:cNvPr>
          <p:cNvSpPr/>
          <p:nvPr/>
        </p:nvSpPr>
        <p:spPr>
          <a:xfrm>
            <a:off x="6100409" y="797386"/>
            <a:ext cx="3914780" cy="3553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ПРИНЦИПИ НАСТАВНИЦТВА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6624116-B78F-F52D-831F-046055C86C5C}"/>
              </a:ext>
            </a:extLst>
          </p:cNvPr>
          <p:cNvSpPr/>
          <p:nvPr/>
        </p:nvSpPr>
        <p:spPr>
          <a:xfrm>
            <a:off x="2503791" y="5356289"/>
            <a:ext cx="7184419" cy="1080697"/>
          </a:xfrm>
          <a:prstGeom prst="rect">
            <a:avLst/>
          </a:prstGeom>
          <a:noFill/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Наставництво – добровільний процес, долучитися до нього може кожен, хто має бажання. Примушувати викладачів до участі в наставництві категорично забороняється</a:t>
            </a:r>
            <a:endParaRPr lang="uk-UA" sz="2000" dirty="0">
              <a:solidFill>
                <a:srgbClr val="451B4B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6D151D-E7AE-8D9B-9161-C0E98088FA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9785" r="92955">
                        <a14:foregroundMark x1="70646" y1="39333" x2="70646" y2="39333"/>
                        <a14:foregroundMark x1="74951" y1="31667" x2="74951" y2="31667"/>
                        <a14:foregroundMark x1="32485" y1="76167" x2="32485" y2="7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999" y="5293216"/>
            <a:ext cx="1306830" cy="1534795"/>
          </a:xfrm>
          <a:prstGeom prst="rect">
            <a:avLst/>
          </a:prstGeom>
        </p:spPr>
      </p:pic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C38A1729-8ADF-F076-F2A3-17B9D2710EF7}"/>
              </a:ext>
            </a:extLst>
          </p:cNvPr>
          <p:cNvSpPr/>
          <p:nvPr/>
        </p:nvSpPr>
        <p:spPr>
          <a:xfrm>
            <a:off x="2070077" y="1459860"/>
            <a:ext cx="3100374" cy="481243"/>
          </a:xfrm>
          <a:prstGeom prst="roundRect">
            <a:avLst/>
          </a:prstGeom>
          <a:solidFill>
            <a:schemeClr val="accent2">
              <a:lumMod val="25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ІДЕЙНА ПЛАТФОРМА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1C57C7CF-BC15-C5AF-FCD7-986FBF43D2B0}"/>
              </a:ext>
            </a:extLst>
          </p:cNvPr>
          <p:cNvSpPr/>
          <p:nvPr/>
        </p:nvSpPr>
        <p:spPr>
          <a:xfrm>
            <a:off x="778970" y="2176139"/>
            <a:ext cx="2582214" cy="640081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Неформальність та доброзичливість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F5341A82-11A9-2A96-DE11-801FA067CE82}"/>
              </a:ext>
            </a:extLst>
          </p:cNvPr>
          <p:cNvSpPr/>
          <p:nvPr/>
        </p:nvSpPr>
        <p:spPr>
          <a:xfrm>
            <a:off x="3523042" y="2176139"/>
            <a:ext cx="2699155" cy="640081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Орієнтація на куль-туру закладу освіти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A21587E4-CA59-4300-30A3-17A56D648A0B}"/>
              </a:ext>
            </a:extLst>
          </p:cNvPr>
          <p:cNvSpPr/>
          <p:nvPr/>
        </p:nvSpPr>
        <p:spPr>
          <a:xfrm>
            <a:off x="549279" y="2977755"/>
            <a:ext cx="1626387" cy="640081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Ефективне планування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4BD0F97D-92C8-3CC9-EAD7-6454694833EE}"/>
              </a:ext>
            </a:extLst>
          </p:cNvPr>
          <p:cNvSpPr/>
          <p:nvPr/>
        </p:nvSpPr>
        <p:spPr>
          <a:xfrm>
            <a:off x="2217011" y="4652200"/>
            <a:ext cx="2806505" cy="315968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Узгодженість цілей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3EEEC58C-4611-AC9C-ED37-952C8E34B2E3}"/>
              </a:ext>
            </a:extLst>
          </p:cNvPr>
          <p:cNvSpPr/>
          <p:nvPr/>
        </p:nvSpPr>
        <p:spPr>
          <a:xfrm>
            <a:off x="2374562" y="2971608"/>
            <a:ext cx="1738147" cy="640081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Практичне спрямування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FB6260CC-0552-0062-6E9F-9F9FD141BEDE}"/>
              </a:ext>
            </a:extLst>
          </p:cNvPr>
          <p:cNvSpPr/>
          <p:nvPr/>
        </p:nvSpPr>
        <p:spPr>
          <a:xfrm>
            <a:off x="2719136" y="3779372"/>
            <a:ext cx="1738147" cy="640081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Обмін інформацією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64289CBD-A1B3-F9E8-A27D-432BD1B0E837}"/>
              </a:ext>
            </a:extLst>
          </p:cNvPr>
          <p:cNvSpPr/>
          <p:nvPr/>
        </p:nvSpPr>
        <p:spPr>
          <a:xfrm>
            <a:off x="895187" y="3764754"/>
            <a:ext cx="1626387" cy="640081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Супровід та підтримка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BAC53BF4-796C-83D8-4DEC-A744B3B21E39}"/>
              </a:ext>
            </a:extLst>
          </p:cNvPr>
          <p:cNvSpPr/>
          <p:nvPr/>
        </p:nvSpPr>
        <p:spPr>
          <a:xfrm>
            <a:off x="4311605" y="2977755"/>
            <a:ext cx="2287574" cy="640081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Рівність та конфіденційність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EA834EBB-189E-5FD4-CB4A-344262A7B894}"/>
              </a:ext>
            </a:extLst>
          </p:cNvPr>
          <p:cNvSpPr/>
          <p:nvPr/>
        </p:nvSpPr>
        <p:spPr>
          <a:xfrm>
            <a:off x="4654845" y="3779372"/>
            <a:ext cx="1738147" cy="640081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Орієнтація на майбутнє</a:t>
            </a:r>
          </a:p>
        </p:txBody>
      </p:sp>
      <p:pic>
        <p:nvPicPr>
          <p:cNvPr id="18" name="Рисунок 17" descr="Зображення, що містить коло, Графіка, Барвистість&#10;&#10;Автоматично згенерований опис">
            <a:extLst>
              <a:ext uri="{FF2B5EF4-FFF2-40B4-BE49-F238E27FC236}">
                <a16:creationId xmlns:a16="http://schemas.microsoft.com/office/drawing/2014/main" id="{82A91D71-190C-86B8-EE01-6F21B734A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665" y="1328563"/>
            <a:ext cx="847109" cy="847109"/>
          </a:xfrm>
          <a:prstGeom prst="rect">
            <a:avLst/>
          </a:prstGeom>
        </p:spPr>
      </p:pic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E47634CB-2965-D621-993F-FBF4CB5FA22A}"/>
              </a:ext>
            </a:extLst>
          </p:cNvPr>
          <p:cNvSpPr/>
          <p:nvPr/>
        </p:nvSpPr>
        <p:spPr>
          <a:xfrm>
            <a:off x="7911334" y="1694896"/>
            <a:ext cx="2609331" cy="4298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u="sng" dirty="0">
                <a:solidFill>
                  <a:srgbClr val="451B4B"/>
                </a:solidFill>
              </a:rPr>
              <a:t>ЦІЛІ НАСТАВНИЦТВА:</a:t>
            </a:r>
          </a:p>
        </p:txBody>
      </p:sp>
      <p:sp>
        <p:nvSpPr>
          <p:cNvPr id="20" name="Ромб 19">
            <a:extLst>
              <a:ext uri="{FF2B5EF4-FFF2-40B4-BE49-F238E27FC236}">
                <a16:creationId xmlns:a16="http://schemas.microsoft.com/office/drawing/2014/main" id="{8E23D303-98E1-0832-872C-5D34B445CE5B}"/>
              </a:ext>
            </a:extLst>
          </p:cNvPr>
          <p:cNvSpPr/>
          <p:nvPr/>
        </p:nvSpPr>
        <p:spPr>
          <a:xfrm>
            <a:off x="7387869" y="2469208"/>
            <a:ext cx="149289" cy="167951"/>
          </a:xfrm>
          <a:prstGeom prst="diamond">
            <a:avLst/>
          </a:prstGeom>
          <a:solidFill>
            <a:srgbClr val="451B4B"/>
          </a:solidFill>
          <a:ln>
            <a:solidFill>
              <a:srgbClr val="0066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849E6BAF-DEF0-D504-0B48-F80064446D03}"/>
              </a:ext>
            </a:extLst>
          </p:cNvPr>
          <p:cNvSpPr/>
          <p:nvPr/>
        </p:nvSpPr>
        <p:spPr>
          <a:xfrm>
            <a:off x="7537156" y="2389897"/>
            <a:ext cx="4180115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Розуміння педагогами навчальних потреб та інтересів учня</a:t>
            </a:r>
          </a:p>
        </p:txBody>
      </p:sp>
      <p:sp>
        <p:nvSpPr>
          <p:cNvPr id="22" name="Ромб 21">
            <a:extLst>
              <a:ext uri="{FF2B5EF4-FFF2-40B4-BE49-F238E27FC236}">
                <a16:creationId xmlns:a16="http://schemas.microsoft.com/office/drawing/2014/main" id="{771C74D5-9D3B-DDE8-F165-EA79010E5431}"/>
              </a:ext>
            </a:extLst>
          </p:cNvPr>
          <p:cNvSpPr/>
          <p:nvPr/>
        </p:nvSpPr>
        <p:spPr>
          <a:xfrm>
            <a:off x="7387869" y="3077421"/>
            <a:ext cx="149289" cy="167951"/>
          </a:xfrm>
          <a:prstGeom prst="diamond">
            <a:avLst/>
          </a:prstGeom>
          <a:solidFill>
            <a:srgbClr val="451B4B"/>
          </a:solidFill>
          <a:ln>
            <a:solidFill>
              <a:srgbClr val="0066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53BAA0FD-17AC-1BA9-DED8-A1C0DC62111A}"/>
              </a:ext>
            </a:extLst>
          </p:cNvPr>
          <p:cNvSpPr/>
          <p:nvPr/>
        </p:nvSpPr>
        <p:spPr>
          <a:xfrm>
            <a:off x="7537157" y="2998110"/>
            <a:ext cx="3069884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Постійне вдосконалення навичок викладання</a:t>
            </a:r>
          </a:p>
        </p:txBody>
      </p:sp>
      <p:sp>
        <p:nvSpPr>
          <p:cNvPr id="24" name="Ромб 23">
            <a:extLst>
              <a:ext uri="{FF2B5EF4-FFF2-40B4-BE49-F238E27FC236}">
                <a16:creationId xmlns:a16="http://schemas.microsoft.com/office/drawing/2014/main" id="{6EBBB6CE-A8E4-92FC-5418-B50D0C86B675}"/>
              </a:ext>
            </a:extLst>
          </p:cNvPr>
          <p:cNvSpPr/>
          <p:nvPr/>
        </p:nvSpPr>
        <p:spPr>
          <a:xfrm>
            <a:off x="7378007" y="3708727"/>
            <a:ext cx="149289" cy="167951"/>
          </a:xfrm>
          <a:prstGeom prst="diamond">
            <a:avLst/>
          </a:prstGeom>
          <a:solidFill>
            <a:srgbClr val="451B4B"/>
          </a:solidFill>
          <a:ln>
            <a:solidFill>
              <a:srgbClr val="0066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7D6A556-EFE1-13BD-8BFC-8149839D1B10}"/>
              </a:ext>
            </a:extLst>
          </p:cNvPr>
          <p:cNvSpPr/>
          <p:nvPr/>
        </p:nvSpPr>
        <p:spPr>
          <a:xfrm>
            <a:off x="7527294" y="3629416"/>
            <a:ext cx="4096043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Використання комунікативного та особистісно орієнтованого підходів</a:t>
            </a:r>
          </a:p>
        </p:txBody>
      </p:sp>
      <p:sp>
        <p:nvSpPr>
          <p:cNvPr id="26" name="Ромб 25">
            <a:extLst>
              <a:ext uri="{FF2B5EF4-FFF2-40B4-BE49-F238E27FC236}">
                <a16:creationId xmlns:a16="http://schemas.microsoft.com/office/drawing/2014/main" id="{9B3ED920-A0CA-98BA-3232-B1C88B04FC5A}"/>
              </a:ext>
            </a:extLst>
          </p:cNvPr>
          <p:cNvSpPr/>
          <p:nvPr/>
        </p:nvSpPr>
        <p:spPr>
          <a:xfrm>
            <a:off x="7387869" y="4299111"/>
            <a:ext cx="149289" cy="167951"/>
          </a:xfrm>
          <a:prstGeom prst="diamond">
            <a:avLst/>
          </a:prstGeom>
          <a:solidFill>
            <a:srgbClr val="451B4B"/>
          </a:solidFill>
          <a:ln>
            <a:solidFill>
              <a:srgbClr val="0066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8E480AB6-D98B-4961-AA3B-12CF29A41E86}"/>
              </a:ext>
            </a:extLst>
          </p:cNvPr>
          <p:cNvSpPr/>
          <p:nvPr/>
        </p:nvSpPr>
        <p:spPr>
          <a:xfrm>
            <a:off x="7537156" y="4219800"/>
            <a:ext cx="4096043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Використання різних методів для залучення учнів до навчання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62E6FC-8255-3049-28C6-462EE60F40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9" y="90333"/>
            <a:ext cx="1525901" cy="1453240"/>
          </a:xfrm>
          <a:prstGeom prst="rect">
            <a:avLst/>
          </a:prstGeom>
        </p:spPr>
      </p:pic>
      <p:pic>
        <p:nvPicPr>
          <p:cNvPr id="29" name="Рисунок 28" descr="Зображення, що містить картинки, Графіка, мультфільм, ілюстрація&#10;&#10;Автоматично згенерований опис">
            <a:extLst>
              <a:ext uri="{FF2B5EF4-FFF2-40B4-BE49-F238E27FC236}">
                <a16:creationId xmlns:a16="http://schemas.microsoft.com/office/drawing/2014/main" id="{EB9FA1E4-1AA3-B8C7-FBB8-0F7561E5C1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42" y="4627940"/>
            <a:ext cx="2000824" cy="200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77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3ECBA40E-8C9D-1CD9-892B-1CEEAC4B80DC}"/>
              </a:ext>
            </a:extLst>
          </p:cNvPr>
          <p:cNvSpPr/>
          <p:nvPr/>
        </p:nvSpPr>
        <p:spPr>
          <a:xfrm>
            <a:off x="4597259" y="530320"/>
            <a:ext cx="3823479" cy="662474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1FFE81-91FE-4D06-2F35-A8D8E5160F7E}"/>
              </a:ext>
            </a:extLst>
          </p:cNvPr>
          <p:cNvSpPr/>
          <p:nvPr/>
        </p:nvSpPr>
        <p:spPr>
          <a:xfrm>
            <a:off x="4716747" y="683894"/>
            <a:ext cx="3580782" cy="3553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ПРОЦЕС НАСТАВНИЦТВА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861FBF6-6129-9FDD-FAE6-BD27B3D00357}"/>
              </a:ext>
            </a:extLst>
          </p:cNvPr>
          <p:cNvSpPr/>
          <p:nvPr/>
        </p:nvSpPr>
        <p:spPr>
          <a:xfrm>
            <a:off x="614008" y="5338631"/>
            <a:ext cx="3112365" cy="923218"/>
          </a:xfrm>
          <a:prstGeom prst="rect">
            <a:avLst/>
          </a:prstGeom>
          <a:noFill/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Термін наставництва може різнитися залежно від потреб підопічного</a:t>
            </a:r>
            <a:endParaRPr lang="uk-UA" sz="2000" dirty="0">
              <a:solidFill>
                <a:srgbClr val="451B4B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65CC79-BA91-1F22-BAFD-56783D5AF9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9785" r="92955">
                        <a14:foregroundMark x1="70646" y1="39333" x2="70646" y2="39333"/>
                        <a14:foregroundMark x1="74951" y1="31667" x2="74951" y2="31667"/>
                        <a14:foregroundMark x1="32485" y1="76167" x2="32485" y2="7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88" y="5539206"/>
            <a:ext cx="914924" cy="1074524"/>
          </a:xfrm>
          <a:prstGeom prst="rect">
            <a:avLst/>
          </a:prstGeom>
        </p:spPr>
      </p:pic>
      <p:cxnSp>
        <p:nvCxnSpPr>
          <p:cNvPr id="7" name="Пряма сполучна лінія 6">
            <a:extLst>
              <a:ext uri="{FF2B5EF4-FFF2-40B4-BE49-F238E27FC236}">
                <a16:creationId xmlns:a16="http://schemas.microsoft.com/office/drawing/2014/main" id="{A4C9B7D0-2389-3219-6246-934912E94D5C}"/>
              </a:ext>
            </a:extLst>
          </p:cNvPr>
          <p:cNvCxnSpPr>
            <a:cxnSpLocks/>
          </p:cNvCxnSpPr>
          <p:nvPr/>
        </p:nvCxnSpPr>
        <p:spPr>
          <a:xfrm>
            <a:off x="0" y="1869440"/>
            <a:ext cx="12192000" cy="0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сполучна лінія 9">
            <a:extLst>
              <a:ext uri="{FF2B5EF4-FFF2-40B4-BE49-F238E27FC236}">
                <a16:creationId xmlns:a16="http://schemas.microsoft.com/office/drawing/2014/main" id="{AECE4C63-6128-A60D-CF92-E546D7CF8670}"/>
              </a:ext>
            </a:extLst>
          </p:cNvPr>
          <p:cNvCxnSpPr>
            <a:cxnSpLocks/>
          </p:cNvCxnSpPr>
          <p:nvPr/>
        </p:nvCxnSpPr>
        <p:spPr>
          <a:xfrm>
            <a:off x="1584560" y="1869440"/>
            <a:ext cx="0" cy="320040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665D765-7649-A131-7D2A-B17BD8FEAE83}"/>
              </a:ext>
            </a:extLst>
          </p:cNvPr>
          <p:cNvSpPr/>
          <p:nvPr/>
        </p:nvSpPr>
        <p:spPr>
          <a:xfrm>
            <a:off x="266529" y="2205151"/>
            <a:ext cx="2639229" cy="2295728"/>
          </a:xfrm>
          <a:prstGeom prst="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451B4B"/>
                </a:solidFill>
              </a:rPr>
              <a:t>Угода. </a:t>
            </a:r>
            <a:r>
              <a:rPr lang="uk-UA" sz="1600" dirty="0">
                <a:solidFill>
                  <a:srgbClr val="451B4B"/>
                </a:solidFill>
              </a:rPr>
              <a:t>Визначення правил, за якими відбувається наставництво, розподіл обов’язків, укладення договору. Наставник уточнює основні тези для роботи та свою роль, підопічний погоджує засади співпраці, визначає цілі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CA4F55E-C486-11C6-DD38-1DC63F417FF8}"/>
              </a:ext>
            </a:extLst>
          </p:cNvPr>
          <p:cNvSpPr/>
          <p:nvPr/>
        </p:nvSpPr>
        <p:spPr>
          <a:xfrm>
            <a:off x="1493430" y="2119956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cxnSp>
        <p:nvCxnSpPr>
          <p:cNvPr id="14" name="Пряма сполучна лінія 13">
            <a:extLst>
              <a:ext uri="{FF2B5EF4-FFF2-40B4-BE49-F238E27FC236}">
                <a16:creationId xmlns:a16="http://schemas.microsoft.com/office/drawing/2014/main" id="{75669DBF-5C35-C0E7-5732-329D4EA6A5EB}"/>
              </a:ext>
            </a:extLst>
          </p:cNvPr>
          <p:cNvCxnSpPr>
            <a:cxnSpLocks/>
          </p:cNvCxnSpPr>
          <p:nvPr/>
        </p:nvCxnSpPr>
        <p:spPr>
          <a:xfrm>
            <a:off x="4294112" y="1869440"/>
            <a:ext cx="0" cy="320040"/>
          </a:xfrm>
          <a:prstGeom prst="line">
            <a:avLst/>
          </a:prstGeom>
          <a:ln w="28575">
            <a:solidFill>
              <a:srgbClr val="0066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4E153B2-06F4-1797-5500-87BE20819807}"/>
              </a:ext>
            </a:extLst>
          </p:cNvPr>
          <p:cNvSpPr/>
          <p:nvPr/>
        </p:nvSpPr>
        <p:spPr>
          <a:xfrm>
            <a:off x="3108162" y="2205151"/>
            <a:ext cx="2347754" cy="2295728"/>
          </a:xfrm>
          <a:prstGeom prst="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451B4B"/>
                </a:solidFill>
              </a:rPr>
              <a:t>Визначення цілей. А</a:t>
            </a:r>
            <a:r>
              <a:rPr lang="uk-UA" sz="1600" dirty="0">
                <a:solidFill>
                  <a:srgbClr val="451B4B"/>
                </a:solidFill>
              </a:rPr>
              <a:t>наліз підопічним мети: формулювання і поділ на дрібніші завдання, обговорює з наставни-ком, який узгоджує плат-форму для подальшої взаємодії і концентрує-ться на змісті цілей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459814C-A522-EA72-A57C-51D3B5888740}"/>
              </a:ext>
            </a:extLst>
          </p:cNvPr>
          <p:cNvSpPr/>
          <p:nvPr/>
        </p:nvSpPr>
        <p:spPr>
          <a:xfrm>
            <a:off x="4202982" y="2119956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0066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cxnSp>
        <p:nvCxnSpPr>
          <p:cNvPr id="17" name="Пряма сполучна лінія 16">
            <a:extLst>
              <a:ext uri="{FF2B5EF4-FFF2-40B4-BE49-F238E27FC236}">
                <a16:creationId xmlns:a16="http://schemas.microsoft.com/office/drawing/2014/main" id="{CF16FB81-EA8A-1D5F-7A4A-1627A02A628B}"/>
              </a:ext>
            </a:extLst>
          </p:cNvPr>
          <p:cNvCxnSpPr>
            <a:cxnSpLocks/>
          </p:cNvCxnSpPr>
          <p:nvPr/>
        </p:nvCxnSpPr>
        <p:spPr>
          <a:xfrm>
            <a:off x="6845130" y="1869440"/>
            <a:ext cx="0" cy="320040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1B4A5DB-7C5D-9566-96CF-4D90B08E6869}"/>
              </a:ext>
            </a:extLst>
          </p:cNvPr>
          <p:cNvSpPr/>
          <p:nvPr/>
        </p:nvSpPr>
        <p:spPr>
          <a:xfrm>
            <a:off x="5659180" y="2205151"/>
            <a:ext cx="2347754" cy="2597954"/>
          </a:xfrm>
          <a:prstGeom prst="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451B4B"/>
                </a:solidFill>
              </a:rPr>
              <a:t>Здійснення дій, спрямо-ваних на розвиток</a:t>
            </a:r>
            <a:r>
              <a:rPr lang="uk-UA" sz="1600" dirty="0">
                <a:solidFill>
                  <a:srgbClr val="451B4B"/>
                </a:solidFill>
              </a:rPr>
              <a:t>. Підопічний реалізовує ідеї, застосовує методи-ки та підходи, намагаю-чись досягнути власної мети. Наставник скеро-вує, мотивує та підтри-мує підопічного, часом може давати завдання.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A73131C-1411-4FC8-BD5D-7473227A6B8E}"/>
              </a:ext>
            </a:extLst>
          </p:cNvPr>
          <p:cNvSpPr/>
          <p:nvPr/>
        </p:nvSpPr>
        <p:spPr>
          <a:xfrm>
            <a:off x="6754000" y="2119956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B6F9864-1831-9817-A38E-4C06CC9931CA}"/>
              </a:ext>
            </a:extLst>
          </p:cNvPr>
          <p:cNvSpPr/>
          <p:nvPr/>
        </p:nvSpPr>
        <p:spPr>
          <a:xfrm>
            <a:off x="3252490" y="4516550"/>
            <a:ext cx="2103918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451B4B"/>
                </a:solidFill>
              </a:rPr>
              <a:t>SMART</a:t>
            </a:r>
            <a:r>
              <a:rPr lang="uk-UA" sz="2000" b="1" dirty="0">
                <a:solidFill>
                  <a:srgbClr val="451B4B"/>
                </a:solidFill>
              </a:rPr>
              <a:t>-методика</a:t>
            </a:r>
          </a:p>
        </p:txBody>
      </p:sp>
      <p:cxnSp>
        <p:nvCxnSpPr>
          <p:cNvPr id="21" name="Пряма сполучна лінія 20">
            <a:extLst>
              <a:ext uri="{FF2B5EF4-FFF2-40B4-BE49-F238E27FC236}">
                <a16:creationId xmlns:a16="http://schemas.microsoft.com/office/drawing/2014/main" id="{0D36B60B-4D46-9278-ADA4-79A4E618F876}"/>
              </a:ext>
            </a:extLst>
          </p:cNvPr>
          <p:cNvCxnSpPr>
            <a:cxnSpLocks/>
          </p:cNvCxnSpPr>
          <p:nvPr/>
        </p:nvCxnSpPr>
        <p:spPr>
          <a:xfrm>
            <a:off x="9379281" y="1869440"/>
            <a:ext cx="0" cy="320040"/>
          </a:xfrm>
          <a:prstGeom prst="line">
            <a:avLst/>
          </a:prstGeom>
          <a:ln w="28575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8E63F6A6-B60C-C8C2-004B-DD98B2C05C7F}"/>
              </a:ext>
            </a:extLst>
          </p:cNvPr>
          <p:cNvSpPr/>
          <p:nvPr/>
        </p:nvSpPr>
        <p:spPr>
          <a:xfrm>
            <a:off x="8193331" y="2205151"/>
            <a:ext cx="2182357" cy="2311397"/>
          </a:xfrm>
          <a:prstGeom prst="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451B4B"/>
                </a:solidFill>
              </a:rPr>
              <a:t>Аналіз та навчання. </a:t>
            </a:r>
            <a:r>
              <a:rPr lang="uk-UA" sz="1600" dirty="0">
                <a:solidFill>
                  <a:srgbClr val="451B4B"/>
                </a:solidFill>
              </a:rPr>
              <a:t>Підопічний переглядає результати діяльності, заповнює прогалини знаннями за допомо-гою наставника (спос-терігає за підопічним, заохочує до роздумів, коментує та мотивує)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1E18906-5E13-6374-9E22-CA3EB6422465}"/>
              </a:ext>
            </a:extLst>
          </p:cNvPr>
          <p:cNvSpPr/>
          <p:nvPr/>
        </p:nvSpPr>
        <p:spPr>
          <a:xfrm>
            <a:off x="9288151" y="2119956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cxnSp>
        <p:nvCxnSpPr>
          <p:cNvPr id="24" name="Пряма сполучна лінія 23">
            <a:extLst>
              <a:ext uri="{FF2B5EF4-FFF2-40B4-BE49-F238E27FC236}">
                <a16:creationId xmlns:a16="http://schemas.microsoft.com/office/drawing/2014/main" id="{A3226FF9-A595-D9DB-06D5-07F0912EDD5C}"/>
              </a:ext>
            </a:extLst>
          </p:cNvPr>
          <p:cNvCxnSpPr>
            <a:cxnSpLocks/>
          </p:cNvCxnSpPr>
          <p:nvPr/>
        </p:nvCxnSpPr>
        <p:spPr>
          <a:xfrm>
            <a:off x="11285390" y="1869440"/>
            <a:ext cx="0" cy="320040"/>
          </a:xfrm>
          <a:prstGeom prst="line">
            <a:avLst/>
          </a:prstGeom>
          <a:ln w="28575">
            <a:solidFill>
              <a:srgbClr val="0066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3DE6CB0D-AB82-B943-6177-01B919795095}"/>
              </a:ext>
            </a:extLst>
          </p:cNvPr>
          <p:cNvSpPr/>
          <p:nvPr/>
        </p:nvSpPr>
        <p:spPr>
          <a:xfrm>
            <a:off x="10546481" y="2205151"/>
            <a:ext cx="1442320" cy="2311397"/>
          </a:xfrm>
          <a:prstGeom prst="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451B4B"/>
                </a:solidFill>
              </a:rPr>
              <a:t>Оцінювання та рефлексія. </a:t>
            </a:r>
            <a:r>
              <a:rPr lang="uk-UA" sz="1600" dirty="0">
                <a:solidFill>
                  <a:srgbClr val="451B4B"/>
                </a:solidFill>
              </a:rPr>
              <a:t>Аналіз досяг-нень, визна-чення перспе-ктив розвитку, портфоліо та журнал оцінювання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08A59897-F607-EB21-68C9-D8F75B055A6C}"/>
              </a:ext>
            </a:extLst>
          </p:cNvPr>
          <p:cNvSpPr/>
          <p:nvPr/>
        </p:nvSpPr>
        <p:spPr>
          <a:xfrm>
            <a:off x="11194260" y="2119956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pic>
        <p:nvPicPr>
          <p:cNvPr id="28" name="Рисунок 27" descr="Зображення, що містить картинки, ілюстрація, Мультфільм, Анімація&#10;&#10;Автоматично згенерований опис">
            <a:extLst>
              <a:ext uri="{FF2B5EF4-FFF2-40B4-BE49-F238E27FC236}">
                <a16:creationId xmlns:a16="http://schemas.microsoft.com/office/drawing/2014/main" id="{0FE8512A-3D04-FA81-F15A-7E6136358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94" y="143090"/>
            <a:ext cx="1570932" cy="1570932"/>
          </a:xfrm>
          <a:prstGeom prst="rect">
            <a:avLst/>
          </a:prstGeom>
        </p:spPr>
      </p:pic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73B95C1E-220F-AF02-EAD0-6B6EB0A10378}"/>
              </a:ext>
            </a:extLst>
          </p:cNvPr>
          <p:cNvSpPr/>
          <p:nvPr/>
        </p:nvSpPr>
        <p:spPr>
          <a:xfrm>
            <a:off x="7016121" y="5452258"/>
            <a:ext cx="2223750" cy="32657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Відкрита рефлексія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B639FF23-4F3B-6AE0-D2C5-5BF56E895A79}"/>
              </a:ext>
            </a:extLst>
          </p:cNvPr>
          <p:cNvSpPr/>
          <p:nvPr/>
        </p:nvSpPr>
        <p:spPr>
          <a:xfrm>
            <a:off x="7457441" y="5966818"/>
            <a:ext cx="2223750" cy="4655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Педагогічні дискусії та обговорення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2C948637-3FA4-8F9F-1D3F-FCF97B9CBD5B}"/>
              </a:ext>
            </a:extLst>
          </p:cNvPr>
          <p:cNvSpPr/>
          <p:nvPr/>
        </p:nvSpPr>
        <p:spPr>
          <a:xfrm>
            <a:off x="4543928" y="5609440"/>
            <a:ext cx="2715431" cy="100293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Колективний пошук відповідей на актуальні питання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CF1B8B67-ECF6-9E7E-06F1-FC501E83C732}"/>
              </a:ext>
            </a:extLst>
          </p:cNvPr>
          <p:cNvSpPr/>
          <p:nvPr/>
        </p:nvSpPr>
        <p:spPr>
          <a:xfrm>
            <a:off x="4304449" y="5191697"/>
            <a:ext cx="2715431" cy="2310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Аналіз власного досвіду</a:t>
            </a: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B7478DD0-6E96-A96C-4482-04683F176B3E}"/>
              </a:ext>
            </a:extLst>
          </p:cNvPr>
          <p:cNvSpPr/>
          <p:nvPr/>
        </p:nvSpPr>
        <p:spPr>
          <a:xfrm>
            <a:off x="6936259" y="4918923"/>
            <a:ext cx="2223750" cy="4655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Спостереження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7646266-2AF9-784D-D3C2-6B9AAD1FAE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9" y="90333"/>
            <a:ext cx="1525901" cy="14532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E48C282-225E-7CF2-E5D9-3F2B7C29B7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369" y="4682610"/>
            <a:ext cx="2032300" cy="2032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2149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3ECBA40E-8C9D-1CD9-892B-1CEEAC4B80DC}"/>
              </a:ext>
            </a:extLst>
          </p:cNvPr>
          <p:cNvSpPr/>
          <p:nvPr/>
        </p:nvSpPr>
        <p:spPr>
          <a:xfrm>
            <a:off x="4415739" y="543175"/>
            <a:ext cx="3823479" cy="662474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1FFE81-91FE-4D06-2F35-A8D8E5160F7E}"/>
              </a:ext>
            </a:extLst>
          </p:cNvPr>
          <p:cNvSpPr/>
          <p:nvPr/>
        </p:nvSpPr>
        <p:spPr>
          <a:xfrm>
            <a:off x="4535227" y="696749"/>
            <a:ext cx="3580782" cy="3553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ПРОЦЕС НАСТАВНИЦТВА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471F139-614C-87D4-B7FF-FAA65A2DB4B2}"/>
              </a:ext>
            </a:extLst>
          </p:cNvPr>
          <p:cNvSpPr/>
          <p:nvPr/>
        </p:nvSpPr>
        <p:spPr>
          <a:xfrm>
            <a:off x="7160027" y="1695933"/>
            <a:ext cx="3431356" cy="1313520"/>
          </a:xfrm>
          <a:prstGeom prst="rect">
            <a:avLst/>
          </a:prstGeom>
          <a:noFill/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Наставництво складається з зустрічей-сесій, між якими педагог реалізовує те, про що йшлося на занятті</a:t>
            </a:r>
            <a:endParaRPr lang="uk-UA" sz="2000" dirty="0">
              <a:solidFill>
                <a:srgbClr val="451B4B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78E076-4791-4790-322D-02FC6EE9EE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9785" r="92955">
                        <a14:foregroundMark x1="70646" y1="39333" x2="70646" y2="39333"/>
                        <a14:foregroundMark x1="74951" y1="31667" x2="74951" y2="31667"/>
                        <a14:foregroundMark x1="32485" y1="76167" x2="32485" y2="7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007" y="1844506"/>
            <a:ext cx="1306830" cy="1534795"/>
          </a:xfrm>
          <a:prstGeom prst="rect">
            <a:avLst/>
          </a:prstGeom>
        </p:spPr>
      </p:pic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0741D836-68A9-8B3B-06F2-2788655A6993}"/>
              </a:ext>
            </a:extLst>
          </p:cNvPr>
          <p:cNvSpPr/>
          <p:nvPr/>
        </p:nvSpPr>
        <p:spPr>
          <a:xfrm>
            <a:off x="744965" y="1965507"/>
            <a:ext cx="5502488" cy="4057563"/>
          </a:xfrm>
          <a:prstGeom prst="roundRect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AF3E5F39-0E1E-AD44-0598-9C2C1C5B7CF3}"/>
              </a:ext>
            </a:extLst>
          </p:cNvPr>
          <p:cNvSpPr/>
          <p:nvPr/>
        </p:nvSpPr>
        <p:spPr>
          <a:xfrm>
            <a:off x="901012" y="2119082"/>
            <a:ext cx="5182673" cy="3782985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4" name="Ромб 33">
            <a:extLst>
              <a:ext uri="{FF2B5EF4-FFF2-40B4-BE49-F238E27FC236}">
                <a16:creationId xmlns:a16="http://schemas.microsoft.com/office/drawing/2014/main" id="{15CE3E8A-34B4-93E9-EE8C-EA03822F1D28}"/>
              </a:ext>
            </a:extLst>
          </p:cNvPr>
          <p:cNvSpPr/>
          <p:nvPr/>
        </p:nvSpPr>
        <p:spPr>
          <a:xfrm>
            <a:off x="1121630" y="3250017"/>
            <a:ext cx="149289" cy="167951"/>
          </a:xfrm>
          <a:prstGeom prst="diamond">
            <a:avLst/>
          </a:prstGeom>
          <a:solidFill>
            <a:srgbClr val="006634"/>
          </a:solidFill>
          <a:ln>
            <a:solidFill>
              <a:srgbClr val="0066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F54677F3-8D15-16D5-A33A-F4135A958F31}"/>
              </a:ext>
            </a:extLst>
          </p:cNvPr>
          <p:cNvSpPr/>
          <p:nvPr/>
        </p:nvSpPr>
        <p:spPr>
          <a:xfrm>
            <a:off x="1600617" y="2228276"/>
            <a:ext cx="3783461" cy="72955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СТРУКТУРА ЗУСТРІЧІ В МЕЖАХ НАСТАВНИЦТВА: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5F6CAC72-F30E-86DA-3CA1-D1A6CE2C6342}"/>
              </a:ext>
            </a:extLst>
          </p:cNvPr>
          <p:cNvSpPr/>
          <p:nvPr/>
        </p:nvSpPr>
        <p:spPr>
          <a:xfrm>
            <a:off x="1270919" y="2976324"/>
            <a:ext cx="4565780" cy="72955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Початок. </a:t>
            </a:r>
            <a:r>
              <a:rPr lang="uk-UA" sz="2000" dirty="0">
                <a:solidFill>
                  <a:srgbClr val="451B4B"/>
                </a:solidFill>
              </a:rPr>
              <a:t>Обговорення подій у проміжку між зустрічами, стану підопічного</a:t>
            </a:r>
            <a:endParaRPr lang="uk-UA" sz="2000" b="1" dirty="0">
              <a:solidFill>
                <a:srgbClr val="451B4B"/>
              </a:solidFill>
            </a:endParaRPr>
          </a:p>
        </p:txBody>
      </p:sp>
      <p:sp>
        <p:nvSpPr>
          <p:cNvPr id="37" name="Ромб 36">
            <a:extLst>
              <a:ext uri="{FF2B5EF4-FFF2-40B4-BE49-F238E27FC236}">
                <a16:creationId xmlns:a16="http://schemas.microsoft.com/office/drawing/2014/main" id="{36D3EC34-AD98-1098-274A-4F694104CC44}"/>
              </a:ext>
            </a:extLst>
          </p:cNvPr>
          <p:cNvSpPr/>
          <p:nvPr/>
        </p:nvSpPr>
        <p:spPr>
          <a:xfrm>
            <a:off x="1121630" y="3824934"/>
            <a:ext cx="149289" cy="167951"/>
          </a:xfrm>
          <a:prstGeom prst="diamond">
            <a:avLst/>
          </a:prstGeom>
          <a:solidFill>
            <a:srgbClr val="006634"/>
          </a:solidFill>
          <a:ln>
            <a:solidFill>
              <a:srgbClr val="0066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93BECC36-56D6-BC0D-0DBA-D67E055EFD60}"/>
              </a:ext>
            </a:extLst>
          </p:cNvPr>
          <p:cNvSpPr/>
          <p:nvPr/>
        </p:nvSpPr>
        <p:spPr>
          <a:xfrm>
            <a:off x="1270919" y="3551241"/>
            <a:ext cx="4565780" cy="72955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Визначення </a:t>
            </a:r>
            <a:r>
              <a:rPr lang="uk-UA" sz="2000" dirty="0">
                <a:solidFill>
                  <a:srgbClr val="451B4B"/>
                </a:solidFill>
              </a:rPr>
              <a:t>цілей сесії, обговорення домашніх завдань (якщо вони були)</a:t>
            </a:r>
            <a:endParaRPr lang="uk-UA" sz="2000" b="1" dirty="0">
              <a:solidFill>
                <a:srgbClr val="451B4B"/>
              </a:solidFill>
            </a:endParaRPr>
          </a:p>
        </p:txBody>
      </p:sp>
      <p:sp>
        <p:nvSpPr>
          <p:cNvPr id="41" name="Ромб 40">
            <a:extLst>
              <a:ext uri="{FF2B5EF4-FFF2-40B4-BE49-F238E27FC236}">
                <a16:creationId xmlns:a16="http://schemas.microsoft.com/office/drawing/2014/main" id="{9C923E20-4C5F-5547-2A75-CBAAE90C28CE}"/>
              </a:ext>
            </a:extLst>
          </p:cNvPr>
          <p:cNvSpPr/>
          <p:nvPr/>
        </p:nvSpPr>
        <p:spPr>
          <a:xfrm>
            <a:off x="1121630" y="4457820"/>
            <a:ext cx="149289" cy="167951"/>
          </a:xfrm>
          <a:prstGeom prst="diamond">
            <a:avLst/>
          </a:prstGeom>
          <a:solidFill>
            <a:srgbClr val="006634"/>
          </a:solidFill>
          <a:ln>
            <a:solidFill>
              <a:srgbClr val="0066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F3509C77-5993-A5B2-143C-30024026CFBC}"/>
              </a:ext>
            </a:extLst>
          </p:cNvPr>
          <p:cNvSpPr/>
          <p:nvPr/>
        </p:nvSpPr>
        <p:spPr>
          <a:xfrm>
            <a:off x="1270919" y="4184127"/>
            <a:ext cx="4565780" cy="72955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Обговорення</a:t>
            </a:r>
            <a:r>
              <a:rPr lang="uk-UA" sz="2000" dirty="0">
                <a:solidFill>
                  <a:srgbClr val="451B4B"/>
                </a:solidFill>
              </a:rPr>
              <a:t> питань освітнього процесу закладу, де працює підопічний</a:t>
            </a:r>
            <a:endParaRPr lang="uk-UA" sz="2000" b="1" dirty="0">
              <a:solidFill>
                <a:srgbClr val="451B4B"/>
              </a:solidFill>
            </a:endParaRPr>
          </a:p>
        </p:txBody>
      </p:sp>
      <p:sp>
        <p:nvSpPr>
          <p:cNvPr id="45" name="Ромб 44">
            <a:extLst>
              <a:ext uri="{FF2B5EF4-FFF2-40B4-BE49-F238E27FC236}">
                <a16:creationId xmlns:a16="http://schemas.microsoft.com/office/drawing/2014/main" id="{3E09F6B2-0E3D-CF56-8297-22C3FBEF4DDA}"/>
              </a:ext>
            </a:extLst>
          </p:cNvPr>
          <p:cNvSpPr/>
          <p:nvPr/>
        </p:nvSpPr>
        <p:spPr>
          <a:xfrm>
            <a:off x="1121630" y="4910535"/>
            <a:ext cx="149289" cy="167951"/>
          </a:xfrm>
          <a:prstGeom prst="diamond">
            <a:avLst/>
          </a:prstGeom>
          <a:solidFill>
            <a:srgbClr val="006634"/>
          </a:solidFill>
          <a:ln>
            <a:solidFill>
              <a:srgbClr val="0066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24C6565D-DFD8-3113-7A00-63D113D97C9B}"/>
              </a:ext>
            </a:extLst>
          </p:cNvPr>
          <p:cNvSpPr/>
          <p:nvPr/>
        </p:nvSpPr>
        <p:spPr>
          <a:xfrm>
            <a:off x="1270919" y="4809562"/>
            <a:ext cx="4565780" cy="37780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Діалог </a:t>
            </a:r>
            <a:r>
              <a:rPr lang="uk-UA" sz="2000" dirty="0">
                <a:solidFill>
                  <a:srgbClr val="451B4B"/>
                </a:solidFill>
              </a:rPr>
              <a:t>щодо основної теми зустрічі</a:t>
            </a:r>
            <a:endParaRPr lang="uk-UA" sz="2000" b="1" dirty="0">
              <a:solidFill>
                <a:srgbClr val="451B4B"/>
              </a:solidFill>
            </a:endParaRPr>
          </a:p>
        </p:txBody>
      </p:sp>
      <p:sp>
        <p:nvSpPr>
          <p:cNvPr id="47" name="Ромб 46">
            <a:extLst>
              <a:ext uri="{FF2B5EF4-FFF2-40B4-BE49-F238E27FC236}">
                <a16:creationId xmlns:a16="http://schemas.microsoft.com/office/drawing/2014/main" id="{A5039B52-CD48-0846-9B0E-CE2445C4A866}"/>
              </a:ext>
            </a:extLst>
          </p:cNvPr>
          <p:cNvSpPr/>
          <p:nvPr/>
        </p:nvSpPr>
        <p:spPr>
          <a:xfrm>
            <a:off x="1121630" y="5370892"/>
            <a:ext cx="149289" cy="167951"/>
          </a:xfrm>
          <a:prstGeom prst="diamond">
            <a:avLst/>
          </a:prstGeom>
          <a:solidFill>
            <a:srgbClr val="006634"/>
          </a:solidFill>
          <a:ln>
            <a:solidFill>
              <a:srgbClr val="0066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F760D63B-9F40-21F6-D624-80262E214BF4}"/>
              </a:ext>
            </a:extLst>
          </p:cNvPr>
          <p:cNvSpPr/>
          <p:nvPr/>
        </p:nvSpPr>
        <p:spPr>
          <a:xfrm>
            <a:off x="1270919" y="5097199"/>
            <a:ext cx="4565780" cy="72955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451B4B"/>
                </a:solidFill>
              </a:rPr>
              <a:t>Оцінювання </a:t>
            </a:r>
            <a:r>
              <a:rPr lang="uk-UA" sz="2000" dirty="0">
                <a:solidFill>
                  <a:srgbClr val="451B4B"/>
                </a:solidFill>
              </a:rPr>
              <a:t>(за потреби – домашнє завдання)</a:t>
            </a:r>
            <a:endParaRPr lang="uk-UA" sz="2000" b="1" dirty="0">
              <a:solidFill>
                <a:srgbClr val="451B4B"/>
              </a:solidFill>
            </a:endParaRPr>
          </a:p>
        </p:txBody>
      </p:sp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0417066D-2146-2427-140A-6427C0BA5F7A}"/>
              </a:ext>
            </a:extLst>
          </p:cNvPr>
          <p:cNvSpPr/>
          <p:nvPr/>
        </p:nvSpPr>
        <p:spPr>
          <a:xfrm>
            <a:off x="6617360" y="4005424"/>
            <a:ext cx="2096276" cy="78895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Спостереження за педагогічною діяльністю колег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DB707A1E-3D5C-8B6C-0D58-CA680CE1C82D}"/>
              </a:ext>
            </a:extLst>
          </p:cNvPr>
          <p:cNvSpPr/>
          <p:nvPr/>
        </p:nvSpPr>
        <p:spPr>
          <a:xfrm>
            <a:off x="7580587" y="3838871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52" name="Прямокутник 51">
            <a:extLst>
              <a:ext uri="{FF2B5EF4-FFF2-40B4-BE49-F238E27FC236}">
                <a16:creationId xmlns:a16="http://schemas.microsoft.com/office/drawing/2014/main" id="{31FBDF8D-CC3D-A5CF-E557-F8B7B48FBF1F}"/>
              </a:ext>
            </a:extLst>
          </p:cNvPr>
          <p:cNvSpPr/>
          <p:nvPr/>
        </p:nvSpPr>
        <p:spPr>
          <a:xfrm>
            <a:off x="9240669" y="3789649"/>
            <a:ext cx="2096276" cy="78895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Читання фахової або психологічної літератури</a:t>
            </a: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E269AC08-B094-156D-91E9-76DD4F761F82}"/>
              </a:ext>
            </a:extLst>
          </p:cNvPr>
          <p:cNvSpPr/>
          <p:nvPr/>
        </p:nvSpPr>
        <p:spPr>
          <a:xfrm>
            <a:off x="10203896" y="3623096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54" name="Прямокутник 53">
            <a:extLst>
              <a:ext uri="{FF2B5EF4-FFF2-40B4-BE49-F238E27FC236}">
                <a16:creationId xmlns:a16="http://schemas.microsoft.com/office/drawing/2014/main" id="{029665FC-0B90-A598-55CD-660D996EFCBC}"/>
              </a:ext>
            </a:extLst>
          </p:cNvPr>
          <p:cNvSpPr/>
          <p:nvPr/>
        </p:nvSpPr>
        <p:spPr>
          <a:xfrm>
            <a:off x="8730835" y="4988953"/>
            <a:ext cx="1548509" cy="78895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Відвідування навчальних заходів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9F945D84-E3D1-79EE-B7A8-C88AAE21D08D}"/>
              </a:ext>
            </a:extLst>
          </p:cNvPr>
          <p:cNvSpPr/>
          <p:nvPr/>
        </p:nvSpPr>
        <p:spPr>
          <a:xfrm>
            <a:off x="9413961" y="4821246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56" name="Прямокутник 55">
            <a:extLst>
              <a:ext uri="{FF2B5EF4-FFF2-40B4-BE49-F238E27FC236}">
                <a16:creationId xmlns:a16="http://schemas.microsoft.com/office/drawing/2014/main" id="{026C6142-43AD-054D-A923-E82DAAD38160}"/>
              </a:ext>
            </a:extLst>
          </p:cNvPr>
          <p:cNvSpPr/>
          <p:nvPr/>
        </p:nvSpPr>
        <p:spPr>
          <a:xfrm>
            <a:off x="7053047" y="5578857"/>
            <a:ext cx="2096276" cy="78895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Проведення педагогічних експериментів</a:t>
            </a: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C493F837-0DAA-AB5F-8553-9E32402C4C4E}"/>
              </a:ext>
            </a:extLst>
          </p:cNvPr>
          <p:cNvSpPr/>
          <p:nvPr/>
        </p:nvSpPr>
        <p:spPr>
          <a:xfrm>
            <a:off x="8016274" y="5412304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60" name="Прямокутник 59">
            <a:extLst>
              <a:ext uri="{FF2B5EF4-FFF2-40B4-BE49-F238E27FC236}">
                <a16:creationId xmlns:a16="http://schemas.microsoft.com/office/drawing/2014/main" id="{6350CF8D-5702-BE4B-8A9D-06196BA6A933}"/>
              </a:ext>
            </a:extLst>
          </p:cNvPr>
          <p:cNvSpPr/>
          <p:nvPr/>
        </p:nvSpPr>
        <p:spPr>
          <a:xfrm>
            <a:off x="9630936" y="5912370"/>
            <a:ext cx="2096276" cy="24647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451B4B"/>
                </a:solidFill>
              </a:rPr>
              <a:t>Рефлексія</a:t>
            </a: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12AB4EAB-B54F-31FC-70CD-3BCBC58BB524}"/>
              </a:ext>
            </a:extLst>
          </p:cNvPr>
          <p:cNvSpPr/>
          <p:nvPr/>
        </p:nvSpPr>
        <p:spPr>
          <a:xfrm>
            <a:off x="10594163" y="5745817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06BCB1-6330-AC70-1FC5-DF31FE1278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9" y="90333"/>
            <a:ext cx="1525901" cy="145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77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3ECBA40E-8C9D-1CD9-892B-1CEEAC4B80DC}"/>
              </a:ext>
            </a:extLst>
          </p:cNvPr>
          <p:cNvSpPr/>
          <p:nvPr/>
        </p:nvSpPr>
        <p:spPr>
          <a:xfrm>
            <a:off x="7959010" y="690465"/>
            <a:ext cx="1914588" cy="559838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1FFE81-91FE-4D06-2F35-A8D8E5160F7E}"/>
              </a:ext>
            </a:extLst>
          </p:cNvPr>
          <p:cNvSpPr/>
          <p:nvPr/>
        </p:nvSpPr>
        <p:spPr>
          <a:xfrm>
            <a:off x="7987003" y="797386"/>
            <a:ext cx="1914587" cy="3553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ПОРТФОЛІО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D996F9F-76BB-B30C-1248-D38BA35B5675}"/>
              </a:ext>
            </a:extLst>
          </p:cNvPr>
          <p:cNvSpPr/>
          <p:nvPr/>
        </p:nvSpPr>
        <p:spPr>
          <a:xfrm>
            <a:off x="9248174" y="1570077"/>
            <a:ext cx="2580410" cy="78895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Передача процесу професійного зростання підопічного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B2C0D62-7877-419A-7E77-E57F97254E6E}"/>
              </a:ext>
            </a:extLst>
          </p:cNvPr>
          <p:cNvSpPr/>
          <p:nvPr/>
        </p:nvSpPr>
        <p:spPr>
          <a:xfrm>
            <a:off x="10440891" y="1403524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E381892-0B82-0150-4F4F-7ABD5F8D5A17}"/>
              </a:ext>
            </a:extLst>
          </p:cNvPr>
          <p:cNvSpPr/>
          <p:nvPr/>
        </p:nvSpPr>
        <p:spPr>
          <a:xfrm>
            <a:off x="5069712" y="1570077"/>
            <a:ext cx="4237004" cy="78895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Сертифікати відвіданих заходів, результати рефлексії, короткі записи досягнень, враження від сесій тощо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FA464D8-AEC9-AA8B-B792-21F121EA12C4}"/>
              </a:ext>
            </a:extLst>
          </p:cNvPr>
          <p:cNvSpPr/>
          <p:nvPr/>
        </p:nvSpPr>
        <p:spPr>
          <a:xfrm>
            <a:off x="7097219" y="1403524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pic>
        <p:nvPicPr>
          <p:cNvPr id="10" name="Рисунок 9" descr="Зображення, що містить мультфільм, картинки, мистецтво, ілюстрація&#10;&#10;Автоматично згенерований опис">
            <a:extLst>
              <a:ext uri="{FF2B5EF4-FFF2-40B4-BE49-F238E27FC236}">
                <a16:creationId xmlns:a16="http://schemas.microsoft.com/office/drawing/2014/main" id="{13053A66-2185-3076-B05B-384146AE5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20018" y="300647"/>
            <a:ext cx="3013554" cy="2856027"/>
          </a:xfrm>
          <a:prstGeom prst="rect">
            <a:avLst/>
          </a:prstGeom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6808BA7-0B3F-BC42-E8FA-6FBD26DE1F0C}"/>
              </a:ext>
            </a:extLst>
          </p:cNvPr>
          <p:cNvSpPr/>
          <p:nvPr/>
        </p:nvSpPr>
        <p:spPr>
          <a:xfrm>
            <a:off x="7987003" y="3110859"/>
            <a:ext cx="2797165" cy="1056119"/>
          </a:xfrm>
          <a:prstGeom prst="rect">
            <a:avLst/>
          </a:prstGeom>
          <a:solidFill>
            <a:srgbClr val="F1FFD5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Формат портфоліо – довільний, залежить тільки від підопічного</a:t>
            </a:r>
            <a:endParaRPr lang="uk-UA" sz="2000" dirty="0">
              <a:solidFill>
                <a:srgbClr val="451B4B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3BE3A1F-AFB6-0B1A-1D1D-A2A034BAAF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9785" r="92955">
                        <a14:foregroundMark x1="70646" y1="39333" x2="70646" y2="39333"/>
                        <a14:foregroundMark x1="74951" y1="31667" x2="74951" y2="31667"/>
                        <a14:foregroundMark x1="32485" y1="76167" x2="32485" y2="7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505" y="3231429"/>
            <a:ext cx="1306830" cy="1534795"/>
          </a:xfrm>
          <a:prstGeom prst="rect">
            <a:avLst/>
          </a:prstGeom>
        </p:spPr>
      </p:pic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5922386F-36CD-52C0-FE84-EC67AFAAF132}"/>
              </a:ext>
            </a:extLst>
          </p:cNvPr>
          <p:cNvCxnSpPr>
            <a:cxnSpLocks/>
          </p:cNvCxnSpPr>
          <p:nvPr/>
        </p:nvCxnSpPr>
        <p:spPr>
          <a:xfrm>
            <a:off x="0" y="3327850"/>
            <a:ext cx="3113590" cy="0"/>
          </a:xfrm>
          <a:prstGeom prst="line">
            <a:avLst/>
          </a:prstGeom>
          <a:ln w="28575">
            <a:solidFill>
              <a:srgbClr val="0066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 сполучна лінія 16">
            <a:extLst>
              <a:ext uri="{FF2B5EF4-FFF2-40B4-BE49-F238E27FC236}">
                <a16:creationId xmlns:a16="http://schemas.microsoft.com/office/drawing/2014/main" id="{03EA38F7-933D-4D05-4B03-2405779BB0B1}"/>
              </a:ext>
            </a:extLst>
          </p:cNvPr>
          <p:cNvCxnSpPr>
            <a:cxnSpLocks/>
          </p:cNvCxnSpPr>
          <p:nvPr/>
        </p:nvCxnSpPr>
        <p:spPr>
          <a:xfrm>
            <a:off x="0" y="3448420"/>
            <a:ext cx="3113590" cy="0"/>
          </a:xfrm>
          <a:prstGeom prst="line">
            <a:avLst/>
          </a:prstGeom>
          <a:ln w="28575">
            <a:solidFill>
              <a:srgbClr val="0066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CAD8463-A2B3-CD33-2BFA-AF1B72AEB22F}"/>
              </a:ext>
            </a:extLst>
          </p:cNvPr>
          <p:cNvSpPr/>
          <p:nvPr/>
        </p:nvSpPr>
        <p:spPr>
          <a:xfrm>
            <a:off x="545753" y="3124177"/>
            <a:ext cx="3328622" cy="524506"/>
          </a:xfrm>
          <a:prstGeom prst="rect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bg1"/>
                </a:solidFill>
              </a:rPr>
              <a:t>ЖУРНАЛ РЕФЛЕКСІЙ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1D6F2A03-33A4-982B-6E08-56A50E0FED5C}"/>
              </a:ext>
            </a:extLst>
          </p:cNvPr>
          <p:cNvSpPr/>
          <p:nvPr/>
        </p:nvSpPr>
        <p:spPr>
          <a:xfrm>
            <a:off x="691516" y="3648683"/>
            <a:ext cx="3037095" cy="34233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(ведеться наставником)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3291F19-E6EB-8F0A-6673-E97F132996ED}"/>
              </a:ext>
            </a:extLst>
          </p:cNvPr>
          <p:cNvSpPr/>
          <p:nvPr/>
        </p:nvSpPr>
        <p:spPr>
          <a:xfrm>
            <a:off x="4193961" y="4197358"/>
            <a:ext cx="2429027" cy="1060171"/>
          </a:xfrm>
          <a:prstGeom prst="ellipse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9AC4A4A1-AEC6-040F-BD3B-3975C5E18687}"/>
              </a:ext>
            </a:extLst>
          </p:cNvPr>
          <p:cNvSpPr/>
          <p:nvPr/>
        </p:nvSpPr>
        <p:spPr>
          <a:xfrm>
            <a:off x="4267849" y="4182895"/>
            <a:ext cx="2373041" cy="11666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451B4B"/>
                </a:solidFill>
              </a:rPr>
              <a:t>Враження наста-вника від роботи з підопічним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CDB83E59-FCEB-AB4F-F351-8F309EFFE9B0}"/>
              </a:ext>
            </a:extLst>
          </p:cNvPr>
          <p:cNvSpPr/>
          <p:nvPr/>
        </p:nvSpPr>
        <p:spPr>
          <a:xfrm>
            <a:off x="404299" y="4230846"/>
            <a:ext cx="3435717" cy="1032735"/>
          </a:xfrm>
          <a:prstGeom prst="ellipse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D1D04C69-889C-D018-BC3A-BAFEBD6FD198}"/>
              </a:ext>
            </a:extLst>
          </p:cNvPr>
          <p:cNvSpPr/>
          <p:nvPr/>
        </p:nvSpPr>
        <p:spPr>
          <a:xfrm>
            <a:off x="432293" y="4326193"/>
            <a:ext cx="3435715" cy="89108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451B4B"/>
                </a:solidFill>
              </a:rPr>
              <a:t>Застосування набутих компетентностей в процесі наставництва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67AECDE8-79EB-A1F0-0823-D2AD61DB948F}"/>
              </a:ext>
            </a:extLst>
          </p:cNvPr>
          <p:cNvSpPr/>
          <p:nvPr/>
        </p:nvSpPr>
        <p:spPr>
          <a:xfrm>
            <a:off x="1988126" y="5357964"/>
            <a:ext cx="4067519" cy="1200316"/>
          </a:xfrm>
          <a:prstGeom prst="ellipse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5742FA7-D036-88F0-247E-151D74C8E31C}"/>
              </a:ext>
            </a:extLst>
          </p:cNvPr>
          <p:cNvSpPr/>
          <p:nvPr/>
        </p:nvSpPr>
        <p:spPr>
          <a:xfrm>
            <a:off x="2210063" y="5475069"/>
            <a:ext cx="3717371" cy="89108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451B4B"/>
                </a:solidFill>
              </a:rPr>
              <a:t>4 колонки: дати зустрічей; заплановані дії та цілі; зроблені дії; нові знання та навички</a:t>
            </a:r>
          </a:p>
        </p:txBody>
      </p:sp>
      <p:pic>
        <p:nvPicPr>
          <p:cNvPr id="27" name="Рисунок 26" descr="Зображення, що містить чорний, темрява&#10;&#10;Автоматично згенерований опис">
            <a:extLst>
              <a:ext uri="{FF2B5EF4-FFF2-40B4-BE49-F238E27FC236}">
                <a16:creationId xmlns:a16="http://schemas.microsoft.com/office/drawing/2014/main" id="{83A998D6-F503-57C2-6F01-F558B4BBE6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5" y="5312628"/>
            <a:ext cx="1278038" cy="1278038"/>
          </a:xfrm>
          <a:prstGeom prst="rect">
            <a:avLst/>
          </a:prstGeom>
        </p:spPr>
      </p:pic>
      <p:pic>
        <p:nvPicPr>
          <p:cNvPr id="29" name="Рисунок 28" descr="Зображення, що містить знімок екрана, Дитяча творчість, Барвистість, дизайн&#10;&#10;Автоматично згенерований опис">
            <a:extLst>
              <a:ext uri="{FF2B5EF4-FFF2-40B4-BE49-F238E27FC236}">
                <a16:creationId xmlns:a16="http://schemas.microsoft.com/office/drawing/2014/main" id="{4CA3CF4D-C0CA-0AF7-A4BE-405ABA8CD5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87271" y="2713841"/>
            <a:ext cx="1612352" cy="16123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F4EFB5-6B52-9F87-8371-0C4C9E1950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9" y="90333"/>
            <a:ext cx="1525901" cy="14532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D1776D-FB61-13E4-10F7-59D1566630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039" y="4514314"/>
            <a:ext cx="2845275" cy="192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87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3ECBA40E-8C9D-1CD9-892B-1CEEAC4B80DC}"/>
              </a:ext>
            </a:extLst>
          </p:cNvPr>
          <p:cNvSpPr/>
          <p:nvPr/>
        </p:nvSpPr>
        <p:spPr>
          <a:xfrm>
            <a:off x="5980922" y="643812"/>
            <a:ext cx="4485294" cy="662474"/>
          </a:xfrm>
          <a:prstGeom prst="ellipse">
            <a:avLst/>
          </a:prstGeom>
          <a:solidFill>
            <a:schemeClr val="accent2">
              <a:lumMod val="90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1FFE81-91FE-4D06-2F35-A8D8E5160F7E}"/>
              </a:ext>
            </a:extLst>
          </p:cNvPr>
          <p:cNvSpPr/>
          <p:nvPr/>
        </p:nvSpPr>
        <p:spPr>
          <a:xfrm>
            <a:off x="6100408" y="797386"/>
            <a:ext cx="4200587" cy="3553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КОЛЕГІАЛЬНЕ НАСТАВНИЦТВО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9E38D4C-9A97-AAC5-7E81-29F6D69E3507}"/>
              </a:ext>
            </a:extLst>
          </p:cNvPr>
          <p:cNvSpPr/>
          <p:nvPr/>
        </p:nvSpPr>
        <p:spPr>
          <a:xfrm>
            <a:off x="5555848" y="1602263"/>
            <a:ext cx="5729783" cy="1313520"/>
          </a:xfrm>
          <a:prstGeom prst="rect">
            <a:avLst/>
          </a:prstGeom>
          <a:noFill/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Навчання групи підопічних (від 4 до 10 осіб). Педагоги обмінюються досвідом, обговорюють професійні проблеми, а наставник скеровує синергію у потрібний напрям</a:t>
            </a:r>
            <a:endParaRPr lang="uk-UA" sz="2000" dirty="0">
              <a:solidFill>
                <a:srgbClr val="451B4B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888193-7A91-29B0-819D-0F6AE5C68F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9785" r="92955">
                        <a14:foregroundMark x1="70646" y1="39333" x2="70646" y2="39333"/>
                        <a14:foregroundMark x1="74951" y1="31667" x2="74951" y2="31667"/>
                        <a14:foregroundMark x1="32485" y1="76167" x2="32485" y2="7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26" y="1903223"/>
            <a:ext cx="1306830" cy="1534795"/>
          </a:xfrm>
          <a:prstGeom prst="rect">
            <a:avLst/>
          </a:prstGeom>
        </p:spPr>
      </p:pic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F54B24F2-2BE5-7164-9891-A1D30A06064A}"/>
              </a:ext>
            </a:extLst>
          </p:cNvPr>
          <p:cNvSpPr/>
          <p:nvPr/>
        </p:nvSpPr>
        <p:spPr>
          <a:xfrm>
            <a:off x="1921106" y="1301319"/>
            <a:ext cx="2130034" cy="537292"/>
          </a:xfrm>
          <a:prstGeom prst="roundRect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bg1"/>
                </a:solidFill>
              </a:rPr>
              <a:t>ПРИНЦИПИ</a:t>
            </a:r>
          </a:p>
        </p:txBody>
      </p: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85F5FC31-9A66-9E40-FAD0-278974CFCF22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2986123" y="1838611"/>
            <a:ext cx="0" cy="5019389"/>
          </a:xfrm>
          <a:prstGeom prst="line">
            <a:avLst/>
          </a:prstGeom>
          <a:ln w="57150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FBD73254-2E14-FB22-2601-82C6DC6B1CEA}"/>
              </a:ext>
            </a:extLst>
          </p:cNvPr>
          <p:cNvSpPr/>
          <p:nvPr/>
        </p:nvSpPr>
        <p:spPr>
          <a:xfrm>
            <a:off x="914151" y="1982155"/>
            <a:ext cx="4143943" cy="659293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451B4B"/>
                </a:solidFill>
              </a:rPr>
              <a:t>Діалог. </a:t>
            </a:r>
            <a:r>
              <a:rPr lang="uk-UA" sz="2000" dirty="0">
                <a:solidFill>
                  <a:srgbClr val="451B4B"/>
                </a:solidFill>
              </a:rPr>
              <a:t>Активне слухання, розгляд різних точок зору, емоцій, почуттів</a:t>
            </a:r>
            <a:endParaRPr lang="uk-UA" sz="2000" b="1" dirty="0">
              <a:solidFill>
                <a:srgbClr val="451B4B"/>
              </a:solidFill>
            </a:endParaRP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43C95AB4-71F9-9F22-8F47-DF328BAB5111}"/>
              </a:ext>
            </a:extLst>
          </p:cNvPr>
          <p:cNvSpPr/>
          <p:nvPr/>
        </p:nvSpPr>
        <p:spPr>
          <a:xfrm>
            <a:off x="914151" y="2788821"/>
            <a:ext cx="4143943" cy="659293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451B4B"/>
                </a:solidFill>
              </a:rPr>
              <a:t>Рівність. </a:t>
            </a:r>
            <a:r>
              <a:rPr lang="uk-UA" sz="2000" dirty="0">
                <a:solidFill>
                  <a:srgbClr val="451B4B"/>
                </a:solidFill>
              </a:rPr>
              <a:t>Однакова цінність кож-ного незалежно від рівня навичок</a:t>
            </a:r>
            <a:endParaRPr lang="uk-UA" sz="2000" b="1" dirty="0">
              <a:solidFill>
                <a:srgbClr val="451B4B"/>
              </a:solidFill>
            </a:endParaRP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E7EE3708-457F-68D8-99E4-A24F98167B2E}"/>
              </a:ext>
            </a:extLst>
          </p:cNvPr>
          <p:cNvSpPr/>
          <p:nvPr/>
        </p:nvSpPr>
        <p:spPr>
          <a:xfrm>
            <a:off x="809976" y="3595487"/>
            <a:ext cx="4352327" cy="659293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451B4B"/>
                </a:solidFill>
              </a:rPr>
              <a:t>Наративність. </a:t>
            </a:r>
            <a:r>
              <a:rPr lang="uk-UA" sz="2000" dirty="0">
                <a:solidFill>
                  <a:srgbClr val="451B4B"/>
                </a:solidFill>
              </a:rPr>
              <a:t>Структурування дос-віду через обмін робочими історіями</a:t>
            </a:r>
            <a:endParaRPr lang="uk-UA" sz="2000" b="1" dirty="0">
              <a:solidFill>
                <a:srgbClr val="451B4B"/>
              </a:solidFill>
            </a:endParaRP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4600B8D3-90B7-7781-BCE2-3D5087116C2F}"/>
              </a:ext>
            </a:extLst>
          </p:cNvPr>
          <p:cNvSpPr/>
          <p:nvPr/>
        </p:nvSpPr>
        <p:spPr>
          <a:xfrm>
            <a:off x="914151" y="4402153"/>
            <a:ext cx="4143943" cy="659293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451B4B"/>
                </a:solidFill>
              </a:rPr>
              <a:t>Конструктивізм.</a:t>
            </a:r>
            <a:r>
              <a:rPr lang="uk-UA" sz="2000" dirty="0">
                <a:solidFill>
                  <a:srgbClr val="451B4B"/>
                </a:solidFill>
              </a:rPr>
              <a:t> Перебудова пере-конань на основі здобутих знань</a:t>
            </a:r>
            <a:endParaRPr lang="uk-UA" sz="2000" b="1" dirty="0">
              <a:solidFill>
                <a:srgbClr val="451B4B"/>
              </a:solidFill>
            </a:endParaRP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F063F9EC-BCEE-3D69-D332-1741B3A63837}"/>
              </a:ext>
            </a:extLst>
          </p:cNvPr>
          <p:cNvSpPr/>
          <p:nvPr/>
        </p:nvSpPr>
        <p:spPr>
          <a:xfrm>
            <a:off x="809976" y="5208819"/>
            <a:ext cx="4352324" cy="659293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451B4B"/>
                </a:solidFill>
              </a:rPr>
              <a:t>Інтегративна педагогіка.</a:t>
            </a:r>
            <a:r>
              <a:rPr lang="uk-UA" sz="2000" dirty="0">
                <a:solidFill>
                  <a:srgbClr val="451B4B"/>
                </a:solidFill>
              </a:rPr>
              <a:t> Компетент-ності спираються на знання і навички</a:t>
            </a:r>
            <a:endParaRPr lang="uk-UA" sz="2000" b="1" dirty="0">
              <a:solidFill>
                <a:srgbClr val="451B4B"/>
              </a:solidFill>
            </a:endParaRP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1A39B99E-1D29-BCB6-D914-4BAC413E9A68}"/>
              </a:ext>
            </a:extLst>
          </p:cNvPr>
          <p:cNvSpPr/>
          <p:nvPr/>
        </p:nvSpPr>
        <p:spPr>
          <a:xfrm>
            <a:off x="809960" y="6015485"/>
            <a:ext cx="4352324" cy="659293"/>
          </a:xfrm>
          <a:prstGeom prst="round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451B4B"/>
                </a:solidFill>
              </a:rPr>
              <a:t>Автономія.</a:t>
            </a:r>
            <a:r>
              <a:rPr lang="uk-UA" sz="2000" dirty="0">
                <a:solidFill>
                  <a:srgbClr val="451B4B"/>
                </a:solidFill>
              </a:rPr>
              <a:t> Повага до самоспрямува-ння, права вибору кожного учасника</a:t>
            </a:r>
            <a:endParaRPr lang="uk-UA" sz="2000" b="1" dirty="0">
              <a:solidFill>
                <a:srgbClr val="451B4B"/>
              </a:solidFill>
            </a:endParaRPr>
          </a:p>
        </p:txBody>
      </p:sp>
      <p:cxnSp>
        <p:nvCxnSpPr>
          <p:cNvPr id="22" name="Пряма сполучна лінія 21">
            <a:extLst>
              <a:ext uri="{FF2B5EF4-FFF2-40B4-BE49-F238E27FC236}">
                <a16:creationId xmlns:a16="http://schemas.microsoft.com/office/drawing/2014/main" id="{6D6DDA29-AB44-CA45-5453-282DB6818050}"/>
              </a:ext>
            </a:extLst>
          </p:cNvPr>
          <p:cNvCxnSpPr>
            <a:cxnSpLocks/>
          </p:cNvCxnSpPr>
          <p:nvPr/>
        </p:nvCxnSpPr>
        <p:spPr>
          <a:xfrm flipV="1">
            <a:off x="6836743" y="3589965"/>
            <a:ext cx="1824736" cy="2311263"/>
          </a:xfrm>
          <a:prstGeom prst="line">
            <a:avLst/>
          </a:prstGeom>
          <a:ln w="38100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 сполучна лінія 25">
            <a:extLst>
              <a:ext uri="{FF2B5EF4-FFF2-40B4-BE49-F238E27FC236}">
                <a16:creationId xmlns:a16="http://schemas.microsoft.com/office/drawing/2014/main" id="{AA3A20F3-C288-253F-4174-B7990A683109}"/>
              </a:ext>
            </a:extLst>
          </p:cNvPr>
          <p:cNvCxnSpPr>
            <a:cxnSpLocks/>
          </p:cNvCxnSpPr>
          <p:nvPr/>
        </p:nvCxnSpPr>
        <p:spPr>
          <a:xfrm flipH="1" flipV="1">
            <a:off x="8750434" y="3695521"/>
            <a:ext cx="1913692" cy="2079173"/>
          </a:xfrm>
          <a:prstGeom prst="line">
            <a:avLst/>
          </a:prstGeom>
          <a:ln w="38100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 сполучна лінія 28">
            <a:extLst>
              <a:ext uri="{FF2B5EF4-FFF2-40B4-BE49-F238E27FC236}">
                <a16:creationId xmlns:a16="http://schemas.microsoft.com/office/drawing/2014/main" id="{A1D13111-1D76-D063-1C05-EAD8900DA12A}"/>
              </a:ext>
            </a:extLst>
          </p:cNvPr>
          <p:cNvCxnSpPr>
            <a:cxnSpLocks/>
          </p:cNvCxnSpPr>
          <p:nvPr/>
        </p:nvCxnSpPr>
        <p:spPr>
          <a:xfrm>
            <a:off x="7597621" y="5919723"/>
            <a:ext cx="2868595" cy="0"/>
          </a:xfrm>
          <a:prstGeom prst="line">
            <a:avLst/>
          </a:prstGeom>
          <a:ln w="38100">
            <a:solidFill>
              <a:srgbClr val="451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6547E6C-9339-79A0-CA43-9EDFA3748919}"/>
              </a:ext>
            </a:extLst>
          </p:cNvPr>
          <p:cNvSpPr/>
          <p:nvPr/>
        </p:nvSpPr>
        <p:spPr>
          <a:xfrm>
            <a:off x="7554389" y="3448114"/>
            <a:ext cx="2392091" cy="359481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КОНФІДЕНЦІЙНІСТЬ</a:t>
            </a:r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9A3007B-7F49-8A22-23CC-85D91FB407A4}"/>
              </a:ext>
            </a:extLst>
          </p:cNvPr>
          <p:cNvSpPr/>
          <p:nvPr/>
        </p:nvSpPr>
        <p:spPr>
          <a:xfrm>
            <a:off x="9908149" y="5550146"/>
            <a:ext cx="1669349" cy="635932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СПРИЯТЛИВА АТМОСФЕРА</a:t>
            </a:r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F05C5347-FFAA-A3A0-4E1E-C2B5B20C212E}"/>
              </a:ext>
            </a:extLst>
          </p:cNvPr>
          <p:cNvSpPr/>
          <p:nvPr/>
        </p:nvSpPr>
        <p:spPr>
          <a:xfrm>
            <a:off x="5846125" y="5721488"/>
            <a:ext cx="2089344" cy="359481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ЕТИКА ДИСКУСІЙ</a:t>
            </a:r>
            <a:endParaRPr lang="uk-UA" sz="2000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60A346-3DA4-0EEE-59CF-582B30914A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9" y="90333"/>
            <a:ext cx="1525901" cy="145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67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3ECBA40E-8C9D-1CD9-892B-1CEEAC4B80DC}"/>
              </a:ext>
            </a:extLst>
          </p:cNvPr>
          <p:cNvSpPr/>
          <p:nvPr/>
        </p:nvSpPr>
        <p:spPr>
          <a:xfrm>
            <a:off x="5980922" y="643812"/>
            <a:ext cx="4105470" cy="662474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1FFE81-91FE-4D06-2F35-A8D8E5160F7E}"/>
              </a:ext>
            </a:extLst>
          </p:cNvPr>
          <p:cNvSpPr/>
          <p:nvPr/>
        </p:nvSpPr>
        <p:spPr>
          <a:xfrm>
            <a:off x="6100408" y="797386"/>
            <a:ext cx="3844873" cy="3553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451B4B"/>
                </a:solidFill>
              </a:rPr>
              <a:t>ПЕДАГОГІЧНА ІНТЕРНАТУРА</a:t>
            </a:r>
          </a:p>
        </p:txBody>
      </p:sp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926FB25B-CB31-8771-7E3F-02951F1EEC18}"/>
              </a:ext>
            </a:extLst>
          </p:cNvPr>
          <p:cNvSpPr/>
          <p:nvPr/>
        </p:nvSpPr>
        <p:spPr>
          <a:xfrm>
            <a:off x="2105608" y="1612982"/>
            <a:ext cx="3613787" cy="1375971"/>
          </a:xfrm>
          <a:prstGeom prst="rect">
            <a:avLst/>
          </a:prstGeom>
          <a:noFill/>
          <a:ln w="19050">
            <a:solidFill>
              <a:srgbClr val="451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uk-UA" sz="2000" dirty="0">
                <a:solidFill>
                  <a:srgbClr val="451B4B"/>
                </a:solidFill>
              </a:rPr>
              <a:t>Педагогічний працівник з досвідом роботи понад 5 років за відповідною спеціальністю, що здійснює супровід інтерна</a:t>
            </a:r>
          </a:p>
        </p:txBody>
      </p:sp>
      <p:sp>
        <p:nvSpPr>
          <p:cNvPr id="6" name="Прямоугольник 6">
            <a:extLst>
              <a:ext uri="{FF2B5EF4-FFF2-40B4-BE49-F238E27FC236}">
                <a16:creationId xmlns:a16="http://schemas.microsoft.com/office/drawing/2014/main" id="{E2B1837A-5525-0A7F-4D58-FCA72F331ABF}"/>
              </a:ext>
            </a:extLst>
          </p:cNvPr>
          <p:cNvSpPr/>
          <p:nvPr/>
        </p:nvSpPr>
        <p:spPr>
          <a:xfrm>
            <a:off x="2572141" y="1300927"/>
            <a:ext cx="2680723" cy="407337"/>
          </a:xfrm>
          <a:prstGeom prst="rect">
            <a:avLst/>
          </a:prstGeom>
          <a:solidFill>
            <a:srgbClr val="451B4B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Педагог-наставник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070E46D-702C-4A6B-3D03-EACCFDF3414F}"/>
              </a:ext>
            </a:extLst>
          </p:cNvPr>
          <p:cNvSpPr/>
          <p:nvPr/>
        </p:nvSpPr>
        <p:spPr>
          <a:xfrm>
            <a:off x="6725039" y="1628658"/>
            <a:ext cx="4361095" cy="1651539"/>
          </a:xfrm>
          <a:prstGeom prst="rect">
            <a:avLst/>
          </a:prstGeom>
          <a:solidFill>
            <a:srgbClr val="E6D8E8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rgbClr val="451B4B"/>
                </a:solidFill>
              </a:rPr>
              <a:t>Педагогічна інтернатура – це різновид наставництва, суть якого полягає у супроводі молодого вчителя (інтерна) на початковому етапі його діяльності (1-2 роки)</a:t>
            </a:r>
            <a:endParaRPr lang="uk-UA" sz="2000" dirty="0">
              <a:solidFill>
                <a:srgbClr val="451B4B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E18416-DB4E-C701-B935-68A1C89B95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9785" r="92955">
                        <a14:foregroundMark x1="70646" y1="39333" x2="70646" y2="39333"/>
                        <a14:foregroundMark x1="74951" y1="31667" x2="74951" y2="31667"/>
                        <a14:foregroundMark x1="32485" y1="76167" x2="32485" y2="7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158" y="2230616"/>
            <a:ext cx="1306830" cy="1534795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2444CA0-F09D-7E1D-EF5F-F26ECC03569E}"/>
              </a:ext>
            </a:extLst>
          </p:cNvPr>
          <p:cNvSpPr/>
          <p:nvPr/>
        </p:nvSpPr>
        <p:spPr>
          <a:xfrm>
            <a:off x="750731" y="3414506"/>
            <a:ext cx="3184323" cy="6224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Створення сприятливих умов для професійної адаптації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498D22B8-8F18-4892-3F6F-2BACCB6990BF}"/>
              </a:ext>
            </a:extLst>
          </p:cNvPr>
          <p:cNvSpPr/>
          <p:nvPr/>
        </p:nvSpPr>
        <p:spPr>
          <a:xfrm>
            <a:off x="2251764" y="3282062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3F971B5-70EC-0DC7-2827-A6F5B42FFE6A}"/>
              </a:ext>
            </a:extLst>
          </p:cNvPr>
          <p:cNvSpPr/>
          <p:nvPr/>
        </p:nvSpPr>
        <p:spPr>
          <a:xfrm>
            <a:off x="318124" y="4363913"/>
            <a:ext cx="2886182" cy="70173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Формування відповідної емоційної атмосфери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E015722-728C-ED6F-5B0B-BFA512C23016}"/>
              </a:ext>
            </a:extLst>
          </p:cNvPr>
          <p:cNvSpPr/>
          <p:nvPr/>
        </p:nvSpPr>
        <p:spPr>
          <a:xfrm>
            <a:off x="1670086" y="4273588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3864229-92DA-6C0B-135D-6DE937C0A83A}"/>
              </a:ext>
            </a:extLst>
          </p:cNvPr>
          <p:cNvSpPr/>
          <p:nvPr/>
        </p:nvSpPr>
        <p:spPr>
          <a:xfrm>
            <a:off x="275967" y="5694381"/>
            <a:ext cx="1728141" cy="78895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Налаштування співпраці з колегами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3E8C2BB5-65D7-8EB7-83D1-CEC83EB35377}"/>
              </a:ext>
            </a:extLst>
          </p:cNvPr>
          <p:cNvSpPr/>
          <p:nvPr/>
        </p:nvSpPr>
        <p:spPr>
          <a:xfrm>
            <a:off x="1053407" y="5527828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52F2AD25-6510-0F3B-77C9-14A16BE2E4C5}"/>
              </a:ext>
            </a:extLst>
          </p:cNvPr>
          <p:cNvSpPr/>
          <p:nvPr/>
        </p:nvSpPr>
        <p:spPr>
          <a:xfrm>
            <a:off x="2006317" y="5367377"/>
            <a:ext cx="2489228" cy="78895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Підготовка інтерна до подальшої самостійної діяльності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AFDD920-E107-B61F-BEEB-836166ACBEDA}"/>
              </a:ext>
            </a:extLst>
          </p:cNvPr>
          <p:cNvSpPr/>
          <p:nvPr/>
        </p:nvSpPr>
        <p:spPr>
          <a:xfrm>
            <a:off x="3154150" y="5200824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1A89DB5-8ADF-DF85-0911-2B125274A381}"/>
              </a:ext>
            </a:extLst>
          </p:cNvPr>
          <p:cNvSpPr/>
          <p:nvPr/>
        </p:nvSpPr>
        <p:spPr>
          <a:xfrm>
            <a:off x="3833656" y="4021508"/>
            <a:ext cx="2489228" cy="6224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Формування базових професійних навичок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76FC2C72-9AA8-662D-247F-D401BFDD7C7A}"/>
              </a:ext>
            </a:extLst>
          </p:cNvPr>
          <p:cNvSpPr/>
          <p:nvPr/>
        </p:nvSpPr>
        <p:spPr>
          <a:xfrm>
            <a:off x="5004638" y="3843380"/>
            <a:ext cx="182259" cy="170389"/>
          </a:xfrm>
          <a:prstGeom prst="ellipse">
            <a:avLst/>
          </a:prstGeom>
          <a:solidFill>
            <a:srgbClr val="451B4B"/>
          </a:solidFill>
          <a:ln w="28575">
            <a:solidFill>
              <a:srgbClr val="451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451B4B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3A5EFDD-EEC4-5310-ED2B-21CE4C234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0000" y1="47500" x2="30000" y2="4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837586" flipV="1">
            <a:off x="6488922" y="4140994"/>
            <a:ext cx="662791" cy="532839"/>
          </a:xfrm>
          <a:prstGeom prst="rect">
            <a:avLst/>
          </a:prstGeom>
        </p:spPr>
      </p:pic>
      <p:sp>
        <p:nvSpPr>
          <p:cNvPr id="20" name="Прямоугольник 8">
            <a:extLst>
              <a:ext uri="{FF2B5EF4-FFF2-40B4-BE49-F238E27FC236}">
                <a16:creationId xmlns:a16="http://schemas.microsoft.com/office/drawing/2014/main" id="{69AB305C-52F2-09CD-6A71-7F401C27D2D8}"/>
              </a:ext>
            </a:extLst>
          </p:cNvPr>
          <p:cNvSpPr/>
          <p:nvPr/>
        </p:nvSpPr>
        <p:spPr>
          <a:xfrm>
            <a:off x="7244738" y="4263460"/>
            <a:ext cx="4191172" cy="323457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9050">
            <a:solidFill>
              <a:srgbClr val="451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Планування і реалізація навчання учнів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52C9075-FD7C-4FC5-C7A2-A91A0AFCC0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0000" y1="47500" x2="30000" y2="4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641075" flipV="1">
            <a:off x="6389289" y="4608488"/>
            <a:ext cx="559826" cy="450062"/>
          </a:xfrm>
          <a:prstGeom prst="rect">
            <a:avLst/>
          </a:prstGeom>
        </p:spPr>
      </p:pic>
      <p:sp>
        <p:nvSpPr>
          <p:cNvPr id="22" name="Прямоугольник 8">
            <a:extLst>
              <a:ext uri="{FF2B5EF4-FFF2-40B4-BE49-F238E27FC236}">
                <a16:creationId xmlns:a16="http://schemas.microsoft.com/office/drawing/2014/main" id="{B6EA7AC0-B741-D55A-2643-7462100EC65E}"/>
              </a:ext>
            </a:extLst>
          </p:cNvPr>
          <p:cNvSpPr/>
          <p:nvPr/>
        </p:nvSpPr>
        <p:spPr>
          <a:xfrm>
            <a:off x="7010235" y="4721771"/>
            <a:ext cx="4689552" cy="323457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9050">
            <a:solidFill>
              <a:srgbClr val="451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Застосування різних підходів до викладання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0B61E5C-1734-1F03-EF85-85AD03BD4F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0000" y1="47500" x2="30000" y2="4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1199295" flipV="1">
            <a:off x="5918414" y="4799303"/>
            <a:ext cx="840220" cy="675480"/>
          </a:xfrm>
          <a:prstGeom prst="rect">
            <a:avLst/>
          </a:prstGeom>
        </p:spPr>
      </p:pic>
      <p:sp>
        <p:nvSpPr>
          <p:cNvPr id="24" name="Прямоугольник 8">
            <a:extLst>
              <a:ext uri="{FF2B5EF4-FFF2-40B4-BE49-F238E27FC236}">
                <a16:creationId xmlns:a16="http://schemas.microsoft.com/office/drawing/2014/main" id="{5EA3905A-6A25-C560-D42B-CBAB07BA2144}"/>
              </a:ext>
            </a:extLst>
          </p:cNvPr>
          <p:cNvSpPr/>
          <p:nvPr/>
        </p:nvSpPr>
        <p:spPr>
          <a:xfrm>
            <a:off x="5371880" y="6096703"/>
            <a:ext cx="3745715" cy="323457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9050">
            <a:solidFill>
              <a:srgbClr val="451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Оцінювання успішності та прогресу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986D3B2-5EED-2C7C-07A2-F7ADEDEFD3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0000" y1="47500" x2="30000" y2="4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2955536" flipV="1">
            <a:off x="5377433" y="5043387"/>
            <a:ext cx="828807" cy="666305"/>
          </a:xfrm>
          <a:prstGeom prst="rect">
            <a:avLst/>
          </a:prstGeom>
        </p:spPr>
      </p:pic>
      <p:sp>
        <p:nvSpPr>
          <p:cNvPr id="26" name="Прямоугольник 8">
            <a:extLst>
              <a:ext uri="{FF2B5EF4-FFF2-40B4-BE49-F238E27FC236}">
                <a16:creationId xmlns:a16="http://schemas.microsoft.com/office/drawing/2014/main" id="{130C470D-21F7-7E08-93BD-D0C5DF54D1C3}"/>
              </a:ext>
            </a:extLst>
          </p:cNvPr>
          <p:cNvSpPr/>
          <p:nvPr/>
        </p:nvSpPr>
        <p:spPr>
          <a:xfrm>
            <a:off x="6217140" y="5638393"/>
            <a:ext cx="3745715" cy="323457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9050">
            <a:solidFill>
              <a:srgbClr val="451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Конструктивне вирішення проблем</a:t>
            </a:r>
          </a:p>
        </p:txBody>
      </p:sp>
      <p:sp>
        <p:nvSpPr>
          <p:cNvPr id="27" name="Прямоугольник 8">
            <a:extLst>
              <a:ext uri="{FF2B5EF4-FFF2-40B4-BE49-F238E27FC236}">
                <a16:creationId xmlns:a16="http://schemas.microsoft.com/office/drawing/2014/main" id="{CF129234-74A0-F97F-45DC-169DF4C5C473}"/>
              </a:ext>
            </a:extLst>
          </p:cNvPr>
          <p:cNvSpPr/>
          <p:nvPr/>
        </p:nvSpPr>
        <p:spPr>
          <a:xfrm>
            <a:off x="6794944" y="5180082"/>
            <a:ext cx="4120889" cy="323457"/>
          </a:xfrm>
          <a:prstGeom prst="rect">
            <a:avLst/>
          </a:prstGeom>
          <a:solidFill>
            <a:schemeClr val="accent2">
              <a:lumMod val="90000"/>
            </a:schemeClr>
          </a:solidFill>
          <a:ln w="19050">
            <a:solidFill>
              <a:srgbClr val="451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451B4B"/>
                </a:solidFill>
              </a:rPr>
              <a:t>Співпраця в межах освітнього процесу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0E45547-DDF6-7098-9B8E-0E5B6B64B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0000" y1="47500" x2="30000" y2="4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4005487" flipV="1">
            <a:off x="4634862" y="5080090"/>
            <a:ext cx="1051611" cy="84542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0C44D13-3AEF-6866-F66F-258510A36D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9" y="90333"/>
            <a:ext cx="1525901" cy="145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435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для презентацій для блогу">
  <a:themeElements>
    <a:clrScheme name="Настроювані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0FFC1"/>
      </a:accent1>
      <a:accent2>
        <a:srgbClr val="D9C5DC"/>
      </a:accent2>
      <a:accent3>
        <a:srgbClr val="FFFACD"/>
      </a:accent3>
      <a:accent4>
        <a:srgbClr val="C9DAC7"/>
      </a:accent4>
      <a:accent5>
        <a:srgbClr val="E2BFCD"/>
      </a:accent5>
      <a:accent6>
        <a:srgbClr val="BCD9E5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 для презентацій для блогу" id="{2C59F192-DD05-4BE4-9375-DDB391214811}" vid="{831B6A59-610D-435C-B44B-E62B6A50E2E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для презентацій для блогу</Template>
  <TotalTime>754</TotalTime>
  <Words>943</Words>
  <Application>Microsoft Office PowerPoint</Application>
  <PresentationFormat>Широкий екран</PresentationFormat>
  <Paragraphs>158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для презентацій для блогу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Головко Анастасія Ігорівна</dc:creator>
  <cp:lastModifiedBy>Головко Анастасія Ігорівна</cp:lastModifiedBy>
  <cp:revision>19</cp:revision>
  <dcterms:created xsi:type="dcterms:W3CDTF">2023-12-18T16:13:44Z</dcterms:created>
  <dcterms:modified xsi:type="dcterms:W3CDTF">2024-01-11T10:37:40Z</dcterms:modified>
</cp:coreProperties>
</file>